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4"/>
  </p:notesMasterIdLst>
  <p:handoutMasterIdLst>
    <p:handoutMasterId r:id="rId25"/>
  </p:handoutMasterIdLst>
  <p:sldIdLst>
    <p:sldId id="269" r:id="rId3"/>
    <p:sldId id="287" r:id="rId4"/>
    <p:sldId id="621" r:id="rId5"/>
    <p:sldId id="408" r:id="rId6"/>
    <p:sldId id="572" r:id="rId7"/>
    <p:sldId id="487" r:id="rId8"/>
    <p:sldId id="490" r:id="rId9"/>
    <p:sldId id="576" r:id="rId10"/>
    <p:sldId id="507" r:id="rId11"/>
    <p:sldId id="508" r:id="rId12"/>
    <p:sldId id="637" r:id="rId13"/>
    <p:sldId id="309" r:id="rId14"/>
    <p:sldId id="595" r:id="rId15"/>
    <p:sldId id="399" r:id="rId16"/>
    <p:sldId id="274" r:id="rId17"/>
    <p:sldId id="622" r:id="rId18"/>
    <p:sldId id="623" r:id="rId19"/>
    <p:sldId id="624" r:id="rId20"/>
    <p:sldId id="635" r:id="rId21"/>
    <p:sldId id="636" r:id="rId22"/>
    <p:sldId id="62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7" autoAdjust="0"/>
    <p:restoredTop sz="94660"/>
  </p:normalViewPr>
  <p:slideViewPr>
    <p:cSldViewPr snapToGrid="0">
      <p:cViewPr>
        <p:scale>
          <a:sx n="76" d="100"/>
          <a:sy n="76" d="100"/>
        </p:scale>
        <p:origin x="144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양자컴퓨터는 지금까지 안전하다고 알려져 왔던 현대암호를 다항 시간 안에 공격할 수 있는 유일한 공격 플랫폼으로써 </a:t>
            </a:r>
            <a:endParaRPr kumimoji="1" lang="en-US" altLang="ko-KR" dirty="0"/>
          </a:p>
          <a:p>
            <a:r>
              <a:rPr kumimoji="1" lang="ko-KR" altLang="en-US" dirty="0"/>
              <a:t>국가 내에서 암호가 활용되고 있는 다양한 분야의 안보에 대한 지대한 영향을 미칠 것으로 예상됨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양자컴퓨터 기술은 </a:t>
            </a:r>
            <a:r>
              <a:rPr kumimoji="1" lang="en-US" altLang="ko-KR" dirty="0"/>
              <a:t>2030</a:t>
            </a:r>
            <a:r>
              <a:rPr kumimoji="1" lang="ko-KR" altLang="en-US" dirty="0"/>
              <a:t>년 내에 실용화될 가능성이 높으며 그 전에 기존 암호 시스템을 </a:t>
            </a:r>
            <a:r>
              <a:rPr kumimoji="1" lang="ko-KR" altLang="en-US" dirty="0" err="1"/>
              <a:t>양자내성암호로</a:t>
            </a:r>
            <a:r>
              <a:rPr kumimoji="1" lang="ko-KR" altLang="en-US" dirty="0"/>
              <a:t> 발전시켜 나가야 함</a:t>
            </a:r>
          </a:p>
          <a:p>
            <a:r>
              <a:rPr kumimoji="1" lang="ko-KR" altLang="en-US" dirty="0"/>
              <a:t>따라서 개발 결과물을 활용할 경우 현대 암호가 양자컴퓨터로부터 안전한 </a:t>
            </a:r>
            <a:r>
              <a:rPr kumimoji="1" lang="ko-KR" altLang="en-US" dirty="0" err="1"/>
              <a:t>양자내성암호의</a:t>
            </a:r>
            <a:r>
              <a:rPr kumimoji="1" lang="ko-KR" altLang="en-US" dirty="0"/>
              <a:t> 연산 성능을 확인할 수 있음</a:t>
            </a:r>
          </a:p>
          <a:p>
            <a:r>
              <a:rPr kumimoji="1" lang="ko-KR" altLang="en-US" dirty="0"/>
              <a:t>암호학적 관점 그리고 컴퓨터 공학적 관점을 종합하여 접근함으로써 </a:t>
            </a:r>
            <a:r>
              <a:rPr kumimoji="1" lang="ko-KR" altLang="en-US" dirty="0" err="1"/>
              <a:t>양자내성암호기술을</a:t>
            </a:r>
            <a:r>
              <a:rPr kumimoji="1" lang="ko-KR" altLang="en-US" dirty="0"/>
              <a:t> 암호에 대한 지식이 깊지 않은 사용자들도 보다 쉽게 활용 가능할 것으로 보임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4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1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보안 강도에서 </a:t>
            </a:r>
            <a:r>
              <a:rPr kumimoji="1" lang="ko-KR" altLang="en-US" dirty="0" err="1"/>
              <a:t>카이버의</a:t>
            </a:r>
            <a:r>
              <a:rPr kumimoji="1" lang="ko-KR" altLang="en-US" dirty="0"/>
              <a:t> 공개키 길이가 가장 짧고 </a:t>
            </a:r>
            <a:r>
              <a:rPr kumimoji="1" lang="en-US" altLang="ko-KR" dirty="0"/>
              <a:t>HQC</a:t>
            </a:r>
            <a:r>
              <a:rPr kumimoji="1" lang="ko-KR" altLang="en-US" dirty="0"/>
              <a:t>의 개인키 길이가 가장 짧았다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맥엘리스의</a:t>
            </a:r>
            <a:r>
              <a:rPr kumimoji="1" lang="ko-KR" altLang="en-US" dirty="0"/>
              <a:t> 경우 키 길이가 매우 긴 것을 볼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7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PQC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암호를</a:t>
            </a:r>
            <a:r>
              <a:rPr kumimoji="1" lang="ko-KR" altLang="en-US" dirty="0"/>
              <a:t> 활용하여 오프 소스 프로젝트를 진행중인 </a:t>
            </a:r>
            <a:r>
              <a:rPr kumimoji="1" lang="en-US" altLang="ko-KR" dirty="0"/>
              <a:t>Open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Quantum</a:t>
            </a:r>
            <a:r>
              <a:rPr kumimoji="1" lang="ko-KR" altLang="en-US" dirty="0"/>
              <a:t> </a:t>
            </a:r>
            <a:r>
              <a:rPr kumimoji="1" lang="en-US" altLang="ko-KR" dirty="0"/>
              <a:t>Safe</a:t>
            </a:r>
            <a:r>
              <a:rPr kumimoji="1" lang="ko-KR" altLang="en-US" dirty="0"/>
              <a:t> 홈페이지에서 벤치마킹 성능을 제공하고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x86-64</a:t>
            </a:r>
            <a:r>
              <a:rPr kumimoji="1" lang="ko-KR" altLang="en-US" dirty="0"/>
              <a:t> 아키텍처를 활용하는 </a:t>
            </a:r>
            <a:r>
              <a:rPr kumimoji="1" lang="en-US" altLang="ko-KR" dirty="0"/>
              <a:t>intel </a:t>
            </a:r>
            <a:r>
              <a:rPr kumimoji="1" lang="en-US" altLang="ko-KR" dirty="0" err="1"/>
              <a:t>xeon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cpu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상에서 </a:t>
            </a:r>
            <a:r>
              <a:rPr kumimoji="1" lang="ko-KR" altLang="en-US" dirty="0" err="1"/>
              <a:t>동작시</a:t>
            </a:r>
            <a:r>
              <a:rPr kumimoji="1" lang="ko-KR" altLang="en-US" dirty="0"/>
              <a:t> 동작 </a:t>
            </a:r>
            <a:r>
              <a:rPr kumimoji="1" lang="en-US" altLang="ko-KR" dirty="0"/>
              <a:t>cycle</a:t>
            </a:r>
            <a:r>
              <a:rPr kumimoji="1" lang="ko-KR" altLang="en-US" dirty="0"/>
              <a:t>은 표와 같음</a:t>
            </a:r>
            <a:endParaRPr kumimoji="1" lang="en-US" altLang="ko-KR" dirty="0"/>
          </a:p>
          <a:p>
            <a:r>
              <a:rPr kumimoji="1" lang="ko-KR" altLang="en-US" dirty="0"/>
              <a:t>전체 보안 레벨에서 </a:t>
            </a:r>
            <a:r>
              <a:rPr kumimoji="1" lang="ko-KR" altLang="en-US" dirty="0" err="1"/>
              <a:t>카이버의</a:t>
            </a:r>
            <a:r>
              <a:rPr kumimoji="1" lang="ko-KR" altLang="en-US" dirty="0"/>
              <a:t> 성능이 월등히 좋음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스택 사용량을 확인해보면</a:t>
            </a:r>
            <a:endParaRPr kumimoji="1" lang="en-US" altLang="ko-KR" dirty="0"/>
          </a:p>
          <a:p>
            <a:r>
              <a:rPr kumimoji="1" lang="ko-KR" altLang="en-US" dirty="0"/>
              <a:t>보안 강도에 상관없이 키생성과 </a:t>
            </a:r>
            <a:r>
              <a:rPr kumimoji="1" lang="ko-KR" altLang="en-US" dirty="0" err="1"/>
              <a:t>디캡슐에서는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카이버가</a:t>
            </a:r>
            <a:r>
              <a:rPr kumimoji="1" lang="ko-KR" altLang="en-US" dirty="0"/>
              <a:t> 스택 사용량이 작고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캡슐화에서는 </a:t>
            </a:r>
            <a:r>
              <a:rPr kumimoji="1" lang="ko-KR" altLang="en-US" dirty="0" err="1"/>
              <a:t>맥엘리스의</a:t>
            </a:r>
            <a:r>
              <a:rPr kumimoji="1" lang="ko-KR" altLang="en-US" dirty="0"/>
              <a:t> 스택 사용량이 </a:t>
            </a:r>
            <a:r>
              <a:rPr kumimoji="1" lang="ko-KR" altLang="en-US" dirty="0" err="1"/>
              <a:t>적은것을</a:t>
            </a:r>
            <a:r>
              <a:rPr kumimoji="1" lang="ko-KR" altLang="en-US" dirty="0"/>
              <a:t> 확인할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8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스택 사용량을 확인해보면</a:t>
            </a:r>
            <a:endParaRPr kumimoji="1" lang="en-US" altLang="ko-KR" dirty="0"/>
          </a:p>
          <a:p>
            <a:r>
              <a:rPr kumimoji="1" lang="ko-KR" altLang="en-US" dirty="0"/>
              <a:t>보안 강도에 상관없이 키생성과 </a:t>
            </a:r>
            <a:r>
              <a:rPr kumimoji="1" lang="ko-KR" altLang="en-US" dirty="0" err="1"/>
              <a:t>디캡슐에서는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카이버가</a:t>
            </a:r>
            <a:r>
              <a:rPr kumimoji="1" lang="ko-KR" altLang="en-US" dirty="0"/>
              <a:t> 스택 사용량이 작고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캡슐화에서는 </a:t>
            </a:r>
            <a:r>
              <a:rPr kumimoji="1" lang="ko-KR" altLang="en-US" dirty="0" err="1"/>
              <a:t>맥엘리스의</a:t>
            </a:r>
            <a:r>
              <a:rPr kumimoji="1" lang="ko-KR" altLang="en-US" dirty="0"/>
              <a:t> 스택 사용량이 </a:t>
            </a:r>
            <a:r>
              <a:rPr kumimoji="1" lang="ko-KR" altLang="en-US" dirty="0" err="1"/>
              <a:t>적은것을</a:t>
            </a:r>
            <a:r>
              <a:rPr kumimoji="1" lang="ko-KR" altLang="en-US" dirty="0"/>
              <a:t> 확인할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0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스택 사용량을 확인해보면</a:t>
            </a:r>
            <a:endParaRPr kumimoji="1" lang="en-US" altLang="ko-KR" dirty="0"/>
          </a:p>
          <a:p>
            <a:r>
              <a:rPr kumimoji="1" lang="ko-KR" altLang="en-US" dirty="0"/>
              <a:t>보안 강도에 상관없이 키생성과 </a:t>
            </a:r>
            <a:r>
              <a:rPr kumimoji="1" lang="ko-KR" altLang="en-US" dirty="0" err="1"/>
              <a:t>디캡슐에서는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카이버가</a:t>
            </a:r>
            <a:r>
              <a:rPr kumimoji="1" lang="ko-KR" altLang="en-US" dirty="0"/>
              <a:t> 스택 사용량이 작고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캡슐화에서는 </a:t>
            </a:r>
            <a:r>
              <a:rPr kumimoji="1" lang="ko-KR" altLang="en-US" dirty="0" err="1"/>
              <a:t>맥엘리스의</a:t>
            </a:r>
            <a:r>
              <a:rPr kumimoji="1" lang="ko-KR" altLang="en-US" dirty="0"/>
              <a:t> 스택 사용량이 </a:t>
            </a:r>
            <a:r>
              <a:rPr kumimoji="1" lang="ko-KR" altLang="en-US" dirty="0" err="1"/>
              <a:t>적은것을</a:t>
            </a:r>
            <a:r>
              <a:rPr kumimoji="1" lang="ko-KR" altLang="en-US" dirty="0"/>
              <a:t> 확인할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6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541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5593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ore-KR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TLS 1.3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ore-KR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IKEv2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에서의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n-US" altLang="ko-Kore-KR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PQC 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알고리즘의 성능 평가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김현준</a:t>
            </a:r>
            <a:r>
              <a:rPr lang="en-US" altLang="ko-KR" b="1" dirty="0"/>
              <a:t>, </a:t>
            </a:r>
            <a:r>
              <a:rPr lang="ko-KR" altLang="en-US" b="1" dirty="0"/>
              <a:t>엄시우</a:t>
            </a:r>
            <a:r>
              <a:rPr lang="en-US" altLang="ko-KR" b="1" dirty="0"/>
              <a:t>, </a:t>
            </a:r>
            <a:r>
              <a:rPr lang="ko-KR" altLang="en-US" b="1" dirty="0"/>
              <a:t>송민호</a:t>
            </a:r>
            <a:r>
              <a:rPr lang="en-US" altLang="ko-KR" b="1" dirty="0"/>
              <a:t>, </a:t>
            </a:r>
            <a:r>
              <a:rPr lang="ko-KR" altLang="en-US" b="1" dirty="0" err="1"/>
              <a:t>서화정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0B936-4D50-251A-C612-D42CE464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LEGACY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PQC</a:t>
            </a:r>
            <a:r>
              <a:rPr kumimoji="1" lang="ko-KR" altLang="en-US" dirty="0"/>
              <a:t>로 바로 전환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하이브리드 전환</a:t>
            </a:r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3254EA-F821-E585-14A8-C0DE401679CA}"/>
              </a:ext>
            </a:extLst>
          </p:cNvPr>
          <p:cNvSpPr txBox="1"/>
          <p:nvPr/>
        </p:nvSpPr>
        <p:spPr>
          <a:xfrm>
            <a:off x="411920" y="1143648"/>
            <a:ext cx="11240149" cy="646331"/>
          </a:xfrm>
          <a:prstGeom prst="rect">
            <a:avLst/>
          </a:prstGeom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하이브리드는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점진적 업그레이드를 위해 중간 단계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를 거치며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, 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</a:b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큰 시스템에서 중요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맑은 고딕"/>
                <a:cs typeface="+mn-cs"/>
              </a:rPr>
              <a:t>전체 다운타임 최소화와 보안 강화 가능</a:t>
            </a:r>
            <a:endParaRPr lang="ko-Kore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8BC2F8-690E-914D-7079-DA2A08ECFA72}"/>
              </a:ext>
            </a:extLst>
          </p:cNvPr>
          <p:cNvSpPr txBox="1"/>
          <p:nvPr/>
        </p:nvSpPr>
        <p:spPr>
          <a:xfrm>
            <a:off x="411920" y="2148484"/>
            <a:ext cx="11509776" cy="369332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374151"/>
                </a:solidFill>
                <a:effectLst/>
                <a:latin typeface="Söhne"/>
              </a:rPr>
              <a:t>그러나 바로 전환하는 것도 효율적일 수 있으므로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상황에 따라 전략을 선택 필요</a:t>
            </a:r>
            <a:endParaRPr lang="ko-Kore-KR" altLang="en-US" sz="1800" b="1" dirty="0"/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35E36AF-BD64-19A6-4998-715A660D4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72314"/>
              </p:ext>
            </p:extLst>
          </p:nvPr>
        </p:nvGraphicFramePr>
        <p:xfrm>
          <a:off x="1144309" y="3140002"/>
          <a:ext cx="10102812" cy="2400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102">
                  <a:extLst>
                    <a:ext uri="{9D8B030D-6E8A-4147-A177-3AD203B41FA5}">
                      <a16:colId xmlns:a16="http://schemas.microsoft.com/office/drawing/2014/main" val="1093248008"/>
                    </a:ext>
                  </a:extLst>
                </a:gridCol>
                <a:gridCol w="4436739">
                  <a:extLst>
                    <a:ext uri="{9D8B030D-6E8A-4147-A177-3AD203B41FA5}">
                      <a16:colId xmlns:a16="http://schemas.microsoft.com/office/drawing/2014/main" val="378219689"/>
                    </a:ext>
                  </a:extLst>
                </a:gridCol>
                <a:gridCol w="4470971">
                  <a:extLst>
                    <a:ext uri="{9D8B030D-6E8A-4147-A177-3AD203B41FA5}">
                      <a16:colId xmlns:a16="http://schemas.microsoft.com/office/drawing/2014/main" val="616436891"/>
                    </a:ext>
                  </a:extLst>
                </a:gridCol>
              </a:tblGrid>
              <a:tr h="56950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PROS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CONS</a:t>
                      </a:r>
                      <a:endParaRPr lang="ko-Kore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556739"/>
                  </a:ext>
                </a:extLst>
              </a:tr>
              <a:tr h="112340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800" b="1" dirty="0"/>
                        <a:t>Direct</a:t>
                      </a:r>
                      <a:endParaRPr lang="ko-Kore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중간 단계 비용 및 복잡성 절감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빠른 </a:t>
                      </a:r>
                      <a:r>
                        <a:rPr lang="en-US" altLang="ko-Kore-KR" sz="1800" dirty="0">
                          <a:latin typeface="+mn-ea"/>
                          <a:ea typeface="+mn-ea"/>
                        </a:rPr>
                        <a:t>PQC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도입으로 보안 향상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0" i="0" dirty="0">
                          <a:solidFill>
                            <a:srgbClr val="374151"/>
                          </a:solidFill>
                          <a:effectLst/>
                          <a:latin typeface="+mn-ea"/>
                          <a:ea typeface="+mn-ea"/>
                        </a:rPr>
                        <a:t>문제점 미리 파악 및 수정 가능</a:t>
                      </a:r>
                      <a:endParaRPr lang="en-US" altLang="ko-KR" sz="1800" b="0" i="0" dirty="0">
                        <a:solidFill>
                          <a:srgbClr val="37415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0" i="0" dirty="0">
                          <a:solidFill>
                            <a:srgbClr val="374151"/>
                          </a:solidFill>
                          <a:effectLst/>
                          <a:latin typeface="+mn-ea"/>
                          <a:ea typeface="+mn-ea"/>
                        </a:rPr>
                        <a:t>작업 중단 시간 감소</a:t>
                      </a:r>
                      <a:endParaRPr lang="en-US" altLang="ko-KR" sz="1800" b="0" i="0" dirty="0">
                        <a:solidFill>
                          <a:srgbClr val="37415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800" b="0" i="0" dirty="0">
                          <a:solidFill>
                            <a:srgbClr val="374151"/>
                          </a:solidFill>
                          <a:effectLst/>
                          <a:latin typeface="+mn-ea"/>
                          <a:ea typeface="+mn-ea"/>
                        </a:rPr>
                        <a:t>LEGACY </a:t>
                      </a:r>
                      <a:r>
                        <a:rPr lang="ko-KR" altLang="en-US" sz="1800" b="0" i="0" dirty="0">
                          <a:solidFill>
                            <a:srgbClr val="374151"/>
                          </a:solidFill>
                          <a:effectLst/>
                          <a:latin typeface="+mn-ea"/>
                          <a:ea typeface="+mn-ea"/>
                        </a:rPr>
                        <a:t>시스템 호환성 유지</a:t>
                      </a:r>
                      <a:endParaRPr lang="ko-Kore-KR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967102"/>
                  </a:ext>
                </a:extLst>
              </a:tr>
              <a:tr h="707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800" b="1" dirty="0"/>
                        <a:t>Hybrid</a:t>
                      </a:r>
                      <a:endParaRPr lang="ko-Kore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호환성 문제 가능성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문제 대응이 어려움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추가 비용 발생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시스템 복잡성 증가</a:t>
                      </a:r>
                      <a:endParaRPr lang="en-US" altLang="ko-KR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68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19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8B521-D1ED-3EB8-453E-F03ACB4D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IKEv2 (Internet Key Exchange version 2)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C49BD-F1EF-B89E-E748-A5E1A18F9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766" y="1000074"/>
            <a:ext cx="8053649" cy="502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ore-KR" sz="1600" b="1" dirty="0"/>
              <a:t>VPN </a:t>
            </a:r>
            <a:r>
              <a:rPr kumimoji="1" lang="ko-KR" altLang="en-US" sz="1600" b="1" dirty="0"/>
              <a:t>연결 키 교환 프로토콜</a:t>
            </a:r>
            <a:endParaRPr kumimoji="1" lang="en-US" altLang="ko-KR" sz="1600" b="1" dirty="0"/>
          </a:p>
          <a:p>
            <a:pPr lvl="1">
              <a:lnSpc>
                <a:spcPct val="100000"/>
              </a:lnSpc>
            </a:pPr>
            <a:r>
              <a:rPr kumimoji="1" lang="en-US" altLang="ko-Kore-KR" sz="1600" dirty="0"/>
              <a:t>IPsec </a:t>
            </a:r>
            <a:r>
              <a:rPr kumimoji="1" lang="ko-KR" altLang="en-US" sz="1600" dirty="0"/>
              <a:t>프로토콜 스위트의 일부로서</a:t>
            </a:r>
            <a:r>
              <a:rPr kumimoji="1" lang="en-US" altLang="ko-KR" sz="1600" dirty="0"/>
              <a:t>, </a:t>
            </a:r>
            <a:br>
              <a:rPr kumimoji="1" lang="en-US" altLang="ko-KR" sz="1600" dirty="0"/>
            </a:br>
            <a:r>
              <a:rPr kumimoji="1" lang="en-US" altLang="ko-KR" sz="1600" dirty="0"/>
              <a:t> </a:t>
            </a:r>
            <a:r>
              <a:rPr kumimoji="1" lang="en-US" altLang="ko-Kore-KR" sz="1600" dirty="0">
                <a:solidFill>
                  <a:srgbClr val="2E75B6"/>
                </a:solidFill>
              </a:rPr>
              <a:t>VPN </a:t>
            </a:r>
            <a:r>
              <a:rPr kumimoji="1" lang="ko-KR" altLang="en-US" sz="1600" dirty="0">
                <a:solidFill>
                  <a:srgbClr val="2E75B6"/>
                </a:solidFill>
              </a:rPr>
              <a:t>연결을 시작하고 유지하기 위한 안전한 방법을 제공</a:t>
            </a:r>
            <a:endParaRPr kumimoji="1" lang="en-US" altLang="ko-KR" sz="1600" dirty="0">
              <a:solidFill>
                <a:srgbClr val="2E75B6"/>
              </a:solidFill>
            </a:endParaRPr>
          </a:p>
          <a:p>
            <a:pPr marL="800100" lvl="1" indent="-342900">
              <a:lnSpc>
                <a:spcPct val="100000"/>
              </a:lnSpc>
            </a:pPr>
            <a:r>
              <a:rPr kumimoji="1" lang="ko-KR" altLang="en-US" sz="1600" dirty="0"/>
              <a:t>최신 </a:t>
            </a:r>
            <a:r>
              <a:rPr kumimoji="1" lang="ko-KR" altLang="en-US" sz="1600" b="1" dirty="0"/>
              <a:t>암호화 및 인증 메커니즘</a:t>
            </a:r>
            <a:r>
              <a:rPr kumimoji="1" lang="ko-KR" altLang="en-US" sz="1600" dirty="0"/>
              <a:t> 지원</a:t>
            </a:r>
            <a:endParaRPr kumimoji="1" lang="en-US" altLang="ko-KR" sz="1600" dirty="0"/>
          </a:p>
          <a:p>
            <a:pPr marL="800100" lvl="1" indent="-342900">
              <a:lnSpc>
                <a:spcPct val="100000"/>
              </a:lnSpc>
            </a:pPr>
            <a:r>
              <a:rPr kumimoji="1" lang="ko-KR" altLang="en-US" sz="1600" dirty="0"/>
              <a:t>모바일 네트워크 전환 시 </a:t>
            </a:r>
            <a:r>
              <a:rPr kumimoji="1" lang="en-US" altLang="ko-KR" sz="1600" dirty="0"/>
              <a:t>VPN </a:t>
            </a:r>
            <a:r>
              <a:rPr kumimoji="1" lang="ko-KR" altLang="en-US" sz="1600" b="1" dirty="0"/>
              <a:t>연결 유지</a:t>
            </a:r>
            <a:endParaRPr kumimoji="1" lang="en-US" altLang="ko-KR" sz="1600" b="1" dirty="0"/>
          </a:p>
          <a:p>
            <a:pPr marL="800100" lvl="1" indent="-342900">
              <a:lnSpc>
                <a:spcPct val="100000"/>
              </a:lnSpc>
            </a:pPr>
            <a:endParaRPr kumimoji="1" lang="en-US" altLang="ko-KR" sz="1400" b="1" dirty="0"/>
          </a:p>
          <a:p>
            <a:pPr marL="285750" indent="-285750">
              <a:lnSpc>
                <a:spcPct val="100000"/>
              </a:lnSpc>
            </a:pPr>
            <a:r>
              <a:rPr kumimoji="1" lang="en-US" altLang="ko-Kore-KR" sz="1600" b="1" dirty="0" err="1"/>
              <a:t>Strongswan</a:t>
            </a:r>
            <a:r>
              <a:rPr kumimoji="1" lang="ko-KR" altLang="en-US" sz="1600" b="1" dirty="0"/>
              <a:t> </a:t>
            </a:r>
            <a:r>
              <a:rPr lang="ko-KR" altLang="en-US" sz="1600" b="1" dirty="0"/>
              <a:t>오픈소스 </a:t>
            </a:r>
            <a:r>
              <a:rPr lang="en-US" altLang="ko-Kore-KR" sz="1600" b="1" dirty="0" err="1"/>
              <a:t>IPSec</a:t>
            </a:r>
            <a:r>
              <a:rPr lang="en-US" altLang="ko-Kore-KR" sz="1600" b="1" dirty="0"/>
              <a:t> VPN </a:t>
            </a:r>
            <a:r>
              <a:rPr lang="ko-KR" altLang="en-US" sz="1600" b="1" dirty="0"/>
              <a:t>솔루션 </a:t>
            </a:r>
            <a:r>
              <a:rPr lang="en-US" altLang="ko-KR" sz="1600" b="1" dirty="0"/>
              <a:t>+  </a:t>
            </a:r>
            <a:r>
              <a:rPr lang="en-US" altLang="ko-Kore-KR" sz="1600" b="1" dirty="0"/>
              <a:t>Docker </a:t>
            </a:r>
            <a:r>
              <a:rPr lang="ko-Kore-KR" altLang="en-US" sz="1600" b="1" dirty="0"/>
              <a:t>환경 </a:t>
            </a:r>
            <a:r>
              <a:rPr lang="ko-KR" altLang="en-US" sz="1600" b="1" dirty="0"/>
              <a:t>로컬 테스트</a:t>
            </a:r>
            <a:endParaRPr lang="en-US" altLang="ko-Kore-KR" sz="1600" b="1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애플리케이션과 그 종속성을 컨테이너로 </a:t>
            </a:r>
            <a:r>
              <a:rPr lang="ko-KR" altLang="en-US" sz="1600" dirty="0" err="1"/>
              <a:t>패키징하는</a:t>
            </a:r>
            <a:r>
              <a:rPr lang="ko-KR" altLang="en-US" sz="1600" dirty="0"/>
              <a:t> 오픈 소스 플랫폼</a:t>
            </a:r>
            <a:endParaRPr lang="en-US" altLang="ko-KR" sz="16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로컬 테스트</a:t>
            </a:r>
            <a:r>
              <a:rPr lang="en-US" altLang="ko-KR" sz="1600" dirty="0"/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ore-KR" sz="1600" b="1" dirty="0">
                <a:highlight>
                  <a:srgbClr val="FFFF00"/>
                </a:highlight>
              </a:rPr>
              <a:t>Docker </a:t>
            </a:r>
            <a:r>
              <a:rPr lang="ko-KR" altLang="en-US" sz="1600" b="1" dirty="0">
                <a:highlight>
                  <a:srgbClr val="FFFF00"/>
                </a:highlight>
              </a:rPr>
              <a:t>컨테이너 내에서 </a:t>
            </a:r>
            <a:r>
              <a:rPr lang="en-US" altLang="ko-Kore-KR" sz="1600" b="1" dirty="0">
                <a:highlight>
                  <a:srgbClr val="FFFF00"/>
                </a:highlight>
              </a:rPr>
              <a:t>VPN </a:t>
            </a:r>
            <a:r>
              <a:rPr lang="ko-KR" altLang="en-US" sz="1600" b="1" dirty="0">
                <a:highlight>
                  <a:srgbClr val="FFFF00"/>
                </a:highlight>
              </a:rPr>
              <a:t>서버와 클라이언트를 실행하여 </a:t>
            </a:r>
            <a:br>
              <a:rPr lang="en-US" altLang="ko-KR" sz="1600" b="1" dirty="0">
                <a:highlight>
                  <a:srgbClr val="FFFF00"/>
                </a:highlight>
              </a:rPr>
            </a:br>
            <a:r>
              <a:rPr lang="ko-KR" altLang="en-US" sz="1600" b="1" dirty="0">
                <a:highlight>
                  <a:srgbClr val="FFFF00"/>
                </a:highlight>
              </a:rPr>
              <a:t>로컬 네트워크에서 성능을 측정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n-ea"/>
              </a:rPr>
              <a:t>PC :</a:t>
            </a:r>
            <a:r>
              <a:rPr lang="en-US" altLang="ko-KR" sz="1600" dirty="0">
                <a:latin typeface="+mn-ea"/>
              </a:rPr>
              <a:t> Intel(R) Core(TM) i5-8259U CPU @ 2.30GHz</a:t>
            </a:r>
            <a:endParaRPr lang="en-US" altLang="ko-KR" sz="1600" b="1" dirty="0">
              <a:latin typeface="+mn-ea"/>
            </a:endParaRPr>
          </a:p>
          <a:p>
            <a:pPr lvl="2">
              <a:lnSpc>
                <a:spcPct val="100000"/>
              </a:lnSpc>
            </a:pPr>
            <a:endParaRPr lang="en-US" altLang="ko-KR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BFC064-50C6-03DB-EE3C-1D7E63656C76}"/>
              </a:ext>
            </a:extLst>
          </p:cNvPr>
          <p:cNvGrpSpPr/>
          <p:nvPr/>
        </p:nvGrpSpPr>
        <p:grpSpPr>
          <a:xfrm>
            <a:off x="7253331" y="996326"/>
            <a:ext cx="5375958" cy="3431695"/>
            <a:chOff x="4920936" y="1096661"/>
            <a:chExt cx="7833487" cy="5000437"/>
          </a:xfrm>
        </p:grpSpPr>
        <p:pic>
          <p:nvPicPr>
            <p:cNvPr id="5" name="그래픽 4" descr="키 윤곽선">
              <a:extLst>
                <a:ext uri="{FF2B5EF4-FFF2-40B4-BE49-F238E27FC236}">
                  <a16:creationId xmlns:a16="http://schemas.microsoft.com/office/drawing/2014/main" id="{8ABB948E-FC74-C3F5-E1D7-1418A734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15607" y="2205077"/>
              <a:ext cx="1016433" cy="1016433"/>
            </a:xfrm>
            <a:prstGeom prst="rect">
              <a:avLst/>
            </a:prstGeom>
          </p:spPr>
        </p:pic>
        <p:pic>
          <p:nvPicPr>
            <p:cNvPr id="7" name="그래픽 6" descr="계약 윤곽선">
              <a:extLst>
                <a:ext uri="{FF2B5EF4-FFF2-40B4-BE49-F238E27FC236}">
                  <a16:creationId xmlns:a16="http://schemas.microsoft.com/office/drawing/2014/main" id="{693F5AE4-DA55-0E33-01DE-31108C20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51635" y="3497496"/>
              <a:ext cx="762163" cy="7621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711EC7-016C-6E6E-8316-A586B7B24747}"/>
                </a:ext>
              </a:extLst>
            </p:cNvPr>
            <p:cNvSpPr/>
            <p:nvPr/>
          </p:nvSpPr>
          <p:spPr>
            <a:xfrm>
              <a:off x="10523096" y="1597256"/>
              <a:ext cx="1286889" cy="46226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Responder</a:t>
              </a:r>
              <a:endParaRPr kumimoji="1" lang="ko-Kore-KR" altLang="en-US" sz="105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84F842-96F9-492C-C5D7-2CC12689B602}"/>
                </a:ext>
              </a:extLst>
            </p:cNvPr>
            <p:cNvSpPr/>
            <p:nvPr/>
          </p:nvSpPr>
          <p:spPr>
            <a:xfrm>
              <a:off x="7141599" y="1597256"/>
              <a:ext cx="1207915" cy="46226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50" dirty="0"/>
                <a:t>Initiator</a:t>
              </a:r>
              <a:endParaRPr kumimoji="1" lang="ko-Kore-KR" altLang="en-US" sz="1050" dirty="0"/>
            </a:p>
          </p:txBody>
        </p:sp>
        <p:cxnSp>
          <p:nvCxnSpPr>
            <p:cNvPr id="13" name="직선 연결선[R] 18">
              <a:extLst>
                <a:ext uri="{FF2B5EF4-FFF2-40B4-BE49-F238E27FC236}">
                  <a16:creationId xmlns:a16="http://schemas.microsoft.com/office/drawing/2014/main" id="{8D8A674F-7E66-1AF3-4B57-7E7CC5C5A4EE}"/>
                </a:ext>
              </a:extLst>
            </p:cNvPr>
            <p:cNvCxnSpPr/>
            <p:nvPr/>
          </p:nvCxnSpPr>
          <p:spPr>
            <a:xfrm>
              <a:off x="7707688" y="2255963"/>
              <a:ext cx="0" cy="38411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9">
              <a:extLst>
                <a:ext uri="{FF2B5EF4-FFF2-40B4-BE49-F238E27FC236}">
                  <a16:creationId xmlns:a16="http://schemas.microsoft.com/office/drawing/2014/main" id="{4A6280E0-8EFF-62B6-A3B2-D7211E78B303}"/>
                </a:ext>
              </a:extLst>
            </p:cNvPr>
            <p:cNvCxnSpPr/>
            <p:nvPr/>
          </p:nvCxnSpPr>
          <p:spPr>
            <a:xfrm>
              <a:off x="11105670" y="2147236"/>
              <a:ext cx="0" cy="38411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23E98AB-27F6-7D79-88BD-7F2115852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7688" y="2918150"/>
              <a:ext cx="33979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D0F3E2F-2325-1FFD-414A-E30960FA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7212" y="4057201"/>
              <a:ext cx="338845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640D90E-8FFD-0353-A093-11A37C035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2926" y="5216505"/>
              <a:ext cx="34027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ECE0547-0DD3-78F3-6EDF-B78A6C673391}"/>
                </a:ext>
              </a:extLst>
            </p:cNvPr>
            <p:cNvCxnSpPr>
              <a:cxnSpLocks/>
            </p:cNvCxnSpPr>
            <p:nvPr/>
          </p:nvCxnSpPr>
          <p:spPr>
            <a:xfrm>
              <a:off x="7717211" y="4851164"/>
              <a:ext cx="33884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372A968-2B12-7A53-168E-7AB574C23642}"/>
                </a:ext>
              </a:extLst>
            </p:cNvPr>
            <p:cNvCxnSpPr>
              <a:cxnSpLocks/>
            </p:cNvCxnSpPr>
            <p:nvPr/>
          </p:nvCxnSpPr>
          <p:spPr>
            <a:xfrm>
              <a:off x="7707688" y="2574689"/>
              <a:ext cx="33979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C3971CC-5896-21B4-EF1A-925CA7DC2561}"/>
                </a:ext>
              </a:extLst>
            </p:cNvPr>
            <p:cNvCxnSpPr>
              <a:cxnSpLocks/>
            </p:cNvCxnSpPr>
            <p:nvPr/>
          </p:nvCxnSpPr>
          <p:spPr>
            <a:xfrm>
              <a:off x="7726735" y="3714301"/>
              <a:ext cx="3378935" cy="106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왼쪽 중괄호[L] 30">
              <a:extLst>
                <a:ext uri="{FF2B5EF4-FFF2-40B4-BE49-F238E27FC236}">
                  <a16:creationId xmlns:a16="http://schemas.microsoft.com/office/drawing/2014/main" id="{194581ED-CF76-7CA7-6E17-FD6493EB637E}"/>
                </a:ext>
              </a:extLst>
            </p:cNvPr>
            <p:cNvSpPr/>
            <p:nvPr/>
          </p:nvSpPr>
          <p:spPr>
            <a:xfrm>
              <a:off x="7262387" y="2544565"/>
              <a:ext cx="295280" cy="1468941"/>
            </a:xfrm>
            <a:prstGeom prst="leftBrace">
              <a:avLst>
                <a:gd name="adj1" fmla="val 18058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4" name="왼쪽 중괄호[L] 32">
              <a:extLst>
                <a:ext uri="{FF2B5EF4-FFF2-40B4-BE49-F238E27FC236}">
                  <a16:creationId xmlns:a16="http://schemas.microsoft.com/office/drawing/2014/main" id="{EEEF38DD-BBA4-09AD-D629-881E786EB630}"/>
                </a:ext>
              </a:extLst>
            </p:cNvPr>
            <p:cNvSpPr/>
            <p:nvPr/>
          </p:nvSpPr>
          <p:spPr>
            <a:xfrm>
              <a:off x="7274292" y="4645863"/>
              <a:ext cx="295280" cy="583557"/>
            </a:xfrm>
            <a:prstGeom prst="leftBrace">
              <a:avLst>
                <a:gd name="adj1" fmla="val 18058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BE870D-5CC4-50FF-B5C6-4A27563E9106}"/>
                </a:ext>
              </a:extLst>
            </p:cNvPr>
            <p:cNvSpPr txBox="1"/>
            <p:nvPr/>
          </p:nvSpPr>
          <p:spPr>
            <a:xfrm>
              <a:off x="8108396" y="2222807"/>
              <a:ext cx="2587353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IKE_SA_INIT Request</a:t>
              </a:r>
              <a:endParaRPr kumimoji="1" lang="ko-Kore-KR" altLang="en-US" sz="10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4F1623-0CA9-65B2-2C20-8C59A09F624B}"/>
                </a:ext>
              </a:extLst>
            </p:cNvPr>
            <p:cNvSpPr txBox="1"/>
            <p:nvPr/>
          </p:nvSpPr>
          <p:spPr>
            <a:xfrm>
              <a:off x="8117764" y="2586906"/>
              <a:ext cx="2587353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IKE_SA_INIT Response</a:t>
              </a:r>
              <a:endParaRPr kumimoji="1" lang="ko-Kore-KR" alt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D8CD0-1A2D-088D-9CF0-2FE106CFBB56}"/>
                </a:ext>
              </a:extLst>
            </p:cNvPr>
            <p:cNvSpPr txBox="1"/>
            <p:nvPr/>
          </p:nvSpPr>
          <p:spPr>
            <a:xfrm>
              <a:off x="8164468" y="3339043"/>
              <a:ext cx="2587353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IKE_AUTH Request</a:t>
              </a:r>
              <a:endParaRPr kumimoji="1" lang="ko-Kore-KR" altLang="en-US" sz="10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56A72F-9D85-5900-23D7-6380E8037FEB}"/>
                </a:ext>
              </a:extLst>
            </p:cNvPr>
            <p:cNvSpPr txBox="1"/>
            <p:nvPr/>
          </p:nvSpPr>
          <p:spPr>
            <a:xfrm>
              <a:off x="8164468" y="3762311"/>
              <a:ext cx="2587353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IKE_AUTH Response</a:t>
              </a:r>
              <a:endParaRPr kumimoji="1" lang="ko-Kore-KR" altLang="en-US" sz="105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1C2FCA-9FE0-79E5-09BA-287121AE6F6E}"/>
                </a:ext>
              </a:extLst>
            </p:cNvPr>
            <p:cNvSpPr txBox="1"/>
            <p:nvPr/>
          </p:nvSpPr>
          <p:spPr>
            <a:xfrm>
              <a:off x="7834821" y="4512611"/>
              <a:ext cx="3132728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CREATE_CHILD_SA Request</a:t>
              </a:r>
              <a:endParaRPr kumimoji="1" lang="ko-Kore-KR" altLang="en-US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E46C60-BB86-1898-E5A1-C9D299E8183E}"/>
                </a:ext>
              </a:extLst>
            </p:cNvPr>
            <p:cNvSpPr txBox="1"/>
            <p:nvPr/>
          </p:nvSpPr>
          <p:spPr>
            <a:xfrm>
              <a:off x="7834821" y="4890866"/>
              <a:ext cx="3132728" cy="3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CREATE_CHILD_SA Response</a:t>
              </a:r>
              <a:endParaRPr kumimoji="1" lang="ko-Kore-KR" altLang="en-US" sz="105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9E301F-75A2-131E-071E-F314A81AAA28}"/>
                </a:ext>
              </a:extLst>
            </p:cNvPr>
            <p:cNvSpPr txBox="1"/>
            <p:nvPr/>
          </p:nvSpPr>
          <p:spPr>
            <a:xfrm>
              <a:off x="5101290" y="3124652"/>
              <a:ext cx="2587353" cy="38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Initial Exchanges</a:t>
              </a:r>
              <a:endParaRPr kumimoji="1" lang="ko-Kore-KR" altLang="en-US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6C839D-2383-1440-95F9-05E6A87DEABD}"/>
                </a:ext>
              </a:extLst>
            </p:cNvPr>
            <p:cNvSpPr txBox="1"/>
            <p:nvPr/>
          </p:nvSpPr>
          <p:spPr>
            <a:xfrm>
              <a:off x="4920936" y="4750673"/>
              <a:ext cx="2429790" cy="62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50" dirty="0"/>
                <a:t>CREATE_CHILD_SA </a:t>
              </a:r>
              <a:br>
                <a:rPr kumimoji="1" lang="en-US" altLang="ko-Kore-KR" sz="1050" dirty="0"/>
              </a:br>
              <a:r>
                <a:rPr kumimoji="1" lang="en-US" altLang="ko-Kore-KR" sz="1050" dirty="0"/>
                <a:t>Exchange</a:t>
              </a:r>
              <a:endParaRPr kumimoji="1" lang="ko-Kore-KR" altLang="en-US" sz="105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ABD9AF-95BA-2E06-8802-6EBC43027295}"/>
                </a:ext>
              </a:extLst>
            </p:cNvPr>
            <p:cNvSpPr txBox="1"/>
            <p:nvPr/>
          </p:nvSpPr>
          <p:spPr>
            <a:xfrm>
              <a:off x="8410986" y="1260119"/>
              <a:ext cx="1964787" cy="448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dirty="0">
                  <a:solidFill>
                    <a:schemeClr val="accent6">
                      <a:lumMod val="75000"/>
                    </a:schemeClr>
                  </a:solidFill>
                </a:rPr>
                <a:t>IKEv2</a:t>
              </a:r>
              <a:endParaRPr lang="ko-Kore-KR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BD0EE-AA87-89C5-C220-C4C38F2017D0}"/>
                </a:ext>
              </a:extLst>
            </p:cNvPr>
            <p:cNvSpPr txBox="1"/>
            <p:nvPr/>
          </p:nvSpPr>
          <p:spPr>
            <a:xfrm>
              <a:off x="5101290" y="1096661"/>
              <a:ext cx="7653133" cy="336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ore-KR" altLang="en-US" sz="900" dirty="0"/>
                <a:t>https://datahacker.blog/industry/technology-menu/information-security/demystifying-ike-ikev2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372265F-E7B6-BAF1-8A72-A1B2415C2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16" y="5481370"/>
            <a:ext cx="55372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215AF4-4A76-0775-0D70-79A498D20BE8}"/>
              </a:ext>
            </a:extLst>
          </p:cNvPr>
          <p:cNvSpPr txBox="1"/>
          <p:nvPr/>
        </p:nvSpPr>
        <p:spPr>
          <a:xfrm>
            <a:off x="83497" y="5112038"/>
            <a:ext cx="6131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600" b="1" dirty="0">
                <a:solidFill>
                  <a:srgbClr val="0070C0"/>
                </a:solidFill>
              </a:rPr>
              <a:t>Post-Quantum IKEv2 </a:t>
            </a:r>
            <a:r>
              <a:rPr lang="ko-KR" altLang="en-US" sz="1600" b="1" dirty="0">
                <a:solidFill>
                  <a:srgbClr val="0070C0"/>
                </a:solidFill>
              </a:rPr>
              <a:t>지원 </a:t>
            </a:r>
            <a:r>
              <a:rPr lang="en-US" altLang="ko-Kore-KR" sz="1600" b="1" dirty="0" err="1"/>
              <a:t>StrongSwan</a:t>
            </a:r>
            <a:r>
              <a:rPr lang="en-US" altLang="ko-Kore-KR" sz="1600" dirty="0"/>
              <a:t> 6.0.0 beta </a:t>
            </a:r>
            <a:r>
              <a:rPr lang="ko-Kore-KR" altLang="en-US" sz="1600" dirty="0"/>
              <a:t>사용</a:t>
            </a:r>
            <a:endParaRPr lang="ko-KR" altLang="en-US" sz="1600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2D552AE-2F73-0850-19B7-579F268ADEB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725522"/>
          <a:ext cx="60644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208">
                  <a:extLst>
                    <a:ext uri="{9D8B030D-6E8A-4147-A177-3AD203B41FA5}">
                      <a16:colId xmlns:a16="http://schemas.microsoft.com/office/drawing/2014/main" val="823574860"/>
                    </a:ext>
                  </a:extLst>
                </a:gridCol>
                <a:gridCol w="1181720">
                  <a:extLst>
                    <a:ext uri="{9D8B030D-6E8A-4147-A177-3AD203B41FA5}">
                      <a16:colId xmlns:a16="http://schemas.microsoft.com/office/drawing/2014/main" val="1360950258"/>
                    </a:ext>
                  </a:extLst>
                </a:gridCol>
                <a:gridCol w="1425949">
                  <a:extLst>
                    <a:ext uri="{9D8B030D-6E8A-4147-A177-3AD203B41FA5}">
                      <a16:colId xmlns:a16="http://schemas.microsoft.com/office/drawing/2014/main" val="4231260833"/>
                    </a:ext>
                  </a:extLst>
                </a:gridCol>
                <a:gridCol w="1274592">
                  <a:extLst>
                    <a:ext uri="{9D8B030D-6E8A-4147-A177-3AD203B41FA5}">
                      <a16:colId xmlns:a16="http://schemas.microsoft.com/office/drawing/2014/main" val="35664855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KEM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L1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L3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L5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1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CRYSTALS-</a:t>
                      </a:r>
                      <a:r>
                        <a:rPr lang="en-US" altLang="ko-Kore-KR" sz="1200" b="1" i="0" dirty="0" err="1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Kyber</a:t>
                      </a:r>
                      <a:endParaRPr lang="ko-Kore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kyber512</a:t>
                      </a:r>
                      <a:endParaRPr lang="ko-Kore-KR" altLang="en-US" sz="1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kyber768 </a:t>
                      </a:r>
                      <a:endParaRPr lang="ko-Kore-KR" altLang="en-US" sz="1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kyber1024</a:t>
                      </a:r>
                      <a:endParaRPr lang="ko-Kore-KR" altLang="en-US" sz="1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HQC</a:t>
                      </a:r>
                      <a:endParaRPr lang="ko-Kore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hqc128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hqc192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hqc256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96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BIKE</a:t>
                      </a:r>
                      <a:endParaRPr lang="ko-Kore-KR" altLang="en-US" sz="12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bike1</a:t>
                      </a:r>
                      <a:r>
                        <a:rPr lang="en-US" altLang="ko-Kore-KR" sz="1200" b="0" i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i="0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bike3</a:t>
                      </a:r>
                      <a:endParaRPr lang="en-US" altLang="ko-Kore-KR" sz="1200" b="0" i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200" b="0" i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102259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F8529CD-5C9B-B005-6406-14BC6F88CAB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742430"/>
          <a:ext cx="607729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66">
                  <a:extLst>
                    <a:ext uri="{9D8B030D-6E8A-4147-A177-3AD203B41FA5}">
                      <a16:colId xmlns:a16="http://schemas.microsoft.com/office/drawing/2014/main" val="823574860"/>
                    </a:ext>
                  </a:extLst>
                </a:gridCol>
                <a:gridCol w="1623296">
                  <a:extLst>
                    <a:ext uri="{9D8B030D-6E8A-4147-A177-3AD203B41FA5}">
                      <a16:colId xmlns:a16="http://schemas.microsoft.com/office/drawing/2014/main" val="1360950258"/>
                    </a:ext>
                  </a:extLst>
                </a:gridCol>
                <a:gridCol w="1489140">
                  <a:extLst>
                    <a:ext uri="{9D8B030D-6E8A-4147-A177-3AD203B41FA5}">
                      <a16:colId xmlns:a16="http://schemas.microsoft.com/office/drawing/2014/main" val="4231260833"/>
                    </a:ext>
                  </a:extLst>
                </a:gridCol>
                <a:gridCol w="1623296">
                  <a:extLst>
                    <a:ext uri="{9D8B030D-6E8A-4147-A177-3AD203B41FA5}">
                      <a16:colId xmlns:a16="http://schemas.microsoft.com/office/drawing/2014/main" val="35664855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Sig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L1/L2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L3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L5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1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1" i="0" dirty="0" err="1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Dilithium</a:t>
                      </a:r>
                      <a:endParaRPr lang="ko-Kore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Dilithium2</a:t>
                      </a:r>
                      <a:endParaRPr lang="ko-Kore-KR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Dilithium3 </a:t>
                      </a:r>
                      <a:endParaRPr lang="ko-Kore-KR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Dilithium5</a:t>
                      </a:r>
                      <a:endParaRPr lang="ko-Kore-KR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strike="sngStrike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Falcon</a:t>
                      </a:r>
                      <a:endParaRPr lang="ko-Kore-KR" altLang="en-US" sz="1400" strike="sng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strike="sngStrike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Falcon512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400" b="0" i="0" strike="sngStrike" dirty="0">
                        <a:solidFill>
                          <a:srgbClr val="1F2328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i="0" strike="sngStrike" dirty="0">
                          <a:solidFill>
                            <a:srgbClr val="1F232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Falcon1024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9613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491D38EC-EDBD-C5E7-890A-70BDAA3A6BDE}"/>
              </a:ext>
            </a:extLst>
          </p:cNvPr>
          <p:cNvSpPr txBox="1"/>
          <p:nvPr/>
        </p:nvSpPr>
        <p:spPr>
          <a:xfrm>
            <a:off x="-260163" y="8456715"/>
            <a:ext cx="1100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 환경에서 </a:t>
            </a:r>
            <a:r>
              <a:rPr lang="en-US" altLang="ko-Kore-KR" sz="1400" b="1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Dilithium</a:t>
            </a:r>
            <a:r>
              <a:rPr lang="ko-Kore-KR" altLang="en-US" sz="14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제외한 알고리즘이 적용되지 않아 제외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8180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25935-33A6-6B14-C8F4-D9B31AC2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Multiple Key Exchanges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591E7-047D-4922-86BF-2B40CD37C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6"/>
            <a:ext cx="11369675" cy="5152740"/>
          </a:xfrm>
        </p:spPr>
        <p:txBody>
          <a:bodyPr>
            <a:noAutofit/>
          </a:bodyPr>
          <a:lstStyle/>
          <a:p>
            <a:endParaRPr kumimoji="1" lang="en-US" altLang="ko-KR" sz="1400" dirty="0"/>
          </a:p>
          <a:p>
            <a:r>
              <a:rPr kumimoji="1" lang="ko-KR" altLang="en-US" sz="2400" dirty="0"/>
              <a:t>다중 키 교환 도입</a:t>
            </a:r>
            <a:r>
              <a:rPr kumimoji="1" lang="en-US" altLang="ko-KR" sz="2400" dirty="0"/>
              <a:t>: </a:t>
            </a:r>
            <a:r>
              <a:rPr kumimoji="1" lang="ko-KR" altLang="en-US" sz="2400" b="1" dirty="0">
                <a:solidFill>
                  <a:srgbClr val="0070C0"/>
                </a:solidFill>
              </a:rPr>
              <a:t>초기 교환 후에 추가 키 교환을 수행</a:t>
            </a:r>
            <a:endParaRPr kumimoji="1" lang="en-US" altLang="ko-KR" sz="1600" b="1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800" b="1" dirty="0"/>
              <a:t>기존 </a:t>
            </a:r>
            <a:r>
              <a:rPr kumimoji="1" lang="en-US" altLang="ko-Kore-KR" sz="1800" b="1" dirty="0"/>
              <a:t>IKEv2</a:t>
            </a:r>
            <a:r>
              <a:rPr kumimoji="1" lang="ko-KR" altLang="en-US" sz="1800" b="1" dirty="0"/>
              <a:t>는 단일 키 교환 방법</a:t>
            </a:r>
            <a:r>
              <a:rPr kumimoji="1" lang="ko-KR" altLang="en-US" sz="1800" dirty="0"/>
              <a:t>을 사용해 암호화 키를 생성</a:t>
            </a:r>
            <a:endParaRPr kumimoji="1" lang="en-US" altLang="ko-KR" sz="1800" dirty="0"/>
          </a:p>
          <a:p>
            <a:pPr lvl="1"/>
            <a:endParaRPr kumimoji="1" lang="en-US" altLang="ko-KR" sz="1050" dirty="0"/>
          </a:p>
          <a:p>
            <a:pPr lvl="1"/>
            <a:r>
              <a:rPr kumimoji="1" lang="ko-KR" altLang="en-US" sz="1800" dirty="0"/>
              <a:t>모든 교환에서 얻은 </a:t>
            </a:r>
            <a:r>
              <a:rPr kumimoji="1" lang="ko-KR" altLang="en-US" sz="1800" b="1" dirty="0"/>
              <a:t>비밀을 결합하여 최종 암호화 키를 생성</a:t>
            </a:r>
            <a:endParaRPr kumimoji="1" lang="en-US" altLang="ko-KR" sz="1800" b="1" dirty="0"/>
          </a:p>
          <a:p>
            <a:pPr marL="457200" lvl="1" indent="0">
              <a:buNone/>
            </a:pPr>
            <a:endParaRPr kumimoji="1" lang="en-US" altLang="ko-KR" sz="1050" dirty="0"/>
          </a:p>
          <a:p>
            <a:pPr lvl="1"/>
            <a:r>
              <a:rPr kumimoji="1" lang="ko-KR" altLang="en-US" sz="1800" b="1" dirty="0"/>
              <a:t>초기 교환을 수행한 후 합의된 순서대로 추가 교환</a:t>
            </a:r>
            <a:endParaRPr kumimoji="1" lang="en-US" altLang="ko-KR" sz="1800" b="1" dirty="0"/>
          </a:p>
          <a:p>
            <a:pPr lvl="2"/>
            <a:r>
              <a:rPr kumimoji="1" lang="ko-KR" altLang="en-US" sz="1400" dirty="0"/>
              <a:t>보안 강화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다양한 교환 방법으로 더 강력한 보안을 제공</a:t>
            </a:r>
            <a:endParaRPr kumimoji="1" lang="en-US" altLang="ko-KR" sz="1400" dirty="0"/>
          </a:p>
          <a:p>
            <a:pPr lvl="2"/>
            <a:r>
              <a:rPr kumimoji="1" lang="ko-KR" altLang="en-US" sz="1400" dirty="0"/>
              <a:t>양자 암호화 준비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하나의 교환 방법이 취약해도 다른 방법이 보호</a:t>
            </a:r>
            <a:endParaRPr kumimoji="1" lang="en-US" altLang="ko-KR" sz="1400" dirty="0"/>
          </a:p>
          <a:p>
            <a:pPr lvl="2"/>
            <a:r>
              <a:rPr kumimoji="1" lang="ko-KR" altLang="en-US" sz="1400" dirty="0"/>
              <a:t>실용적 고려 사항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보안은 강화되지만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처리 속도가 느려질 수 있음</a:t>
            </a:r>
            <a:endParaRPr kumimoji="1" lang="en-US" altLang="ko-KR" sz="1400" dirty="0"/>
          </a:p>
          <a:p>
            <a:pPr lvl="1"/>
            <a:endParaRPr kumimoji="1" lang="en-US" altLang="ko-Kore-KR" sz="1200" dirty="0"/>
          </a:p>
          <a:p>
            <a:pPr marL="0" indent="0" algn="ctr">
              <a:buNone/>
            </a:pPr>
            <a:r>
              <a:rPr kumimoji="1" lang="en-US" altLang="ko-Kore-KR" sz="2400" dirty="0"/>
              <a:t>IKEv2</a:t>
            </a:r>
            <a:r>
              <a:rPr kumimoji="1" lang="ko-KR" altLang="en-US" sz="2400" dirty="0"/>
              <a:t>의 다중 키 교환은 더 강력한 보안을 제공하며 양자 컴퓨터 위협에 대비</a:t>
            </a:r>
            <a:endParaRPr kumimoji="1" lang="en-US" altLang="ko-KR" sz="2400" dirty="0"/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4500A-6D61-C71A-94E4-0F9D0FD6321F}"/>
              </a:ext>
            </a:extLst>
          </p:cNvPr>
          <p:cNvSpPr txBox="1"/>
          <p:nvPr/>
        </p:nvSpPr>
        <p:spPr>
          <a:xfrm>
            <a:off x="592111" y="6488668"/>
            <a:ext cx="7157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datatracker.ietf.org</a:t>
            </a:r>
            <a:r>
              <a:rPr kumimoji="1" lang="en-US" altLang="ko-Kore-KR" dirty="0"/>
              <a:t>/doc/html/rfc9370#name-protocol-details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23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AE03-F5C6-1E67-7EDC-F2FA3F57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b="1" dirty="0"/>
              <a:t> IKEv2 </a:t>
            </a:r>
            <a:r>
              <a:rPr kumimoji="1" lang="ko-KR" altLang="en-US" sz="3200" b="1" dirty="0"/>
              <a:t>프로토콜 상에서의</a:t>
            </a:r>
            <a:r>
              <a:rPr kumimoji="1" lang="en-US" altLang="ko-Kore-KR" sz="3200" b="1" dirty="0"/>
              <a:t> KEM &amp; DSA </a:t>
            </a:r>
            <a:r>
              <a:rPr kumimoji="1" lang="ko-KR" altLang="en-US" sz="3200" b="1" dirty="0"/>
              <a:t>성능 비교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5138E-1E6D-274F-FC47-5BC090607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024" y="1306409"/>
            <a:ext cx="11369675" cy="5057775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kumimoji="1" lang="en-US" altLang="ko-KR" sz="2000" b="1" dirty="0"/>
              <a:t>TLS</a:t>
            </a:r>
            <a:r>
              <a:rPr kumimoji="1" lang="ko-KR" altLang="en-US" sz="2000" b="1" dirty="0"/>
              <a:t>와 유사하게 </a:t>
            </a:r>
            <a:r>
              <a:rPr kumimoji="1" lang="en-US" altLang="ko-KR" sz="2000" b="1" dirty="0"/>
              <a:t>KYBER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&gt;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BIKE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&gt;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HQC</a:t>
            </a:r>
            <a:r>
              <a:rPr kumimoji="1" lang="ko-KR" altLang="en-US" sz="2000" b="1" dirty="0"/>
              <a:t> 순서로 성능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지표 도출</a:t>
            </a:r>
            <a:endParaRPr kumimoji="1" lang="en-US" altLang="ko-Kore-KR" sz="2000" b="1" dirty="0"/>
          </a:p>
          <a:p>
            <a:pPr>
              <a:spcBef>
                <a:spcPts val="1600"/>
              </a:spcBef>
            </a:pP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DSA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의 경우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Dilithium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ECDSA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비교 시</a:t>
            </a:r>
            <a:r>
              <a:rPr lang="en-US" altLang="ko-KR" sz="20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ore-KR" altLang="en-US" sz="2000" b="1" dirty="0">
                <a:solidFill>
                  <a:srgbClr val="374151"/>
                </a:solidFill>
                <a:latin typeface="Söhne"/>
              </a:rPr>
              <a:t>유사한 </a:t>
            </a:r>
            <a:r>
              <a:rPr lang="ko-KR" altLang="en-US" sz="2000" b="1" dirty="0">
                <a:solidFill>
                  <a:srgbClr val="374151"/>
                </a:solidFill>
                <a:latin typeface="Söhne"/>
              </a:rPr>
              <a:t>성능 도출</a:t>
            </a:r>
            <a:endParaRPr lang="en-US" altLang="ko-KR" sz="2000" b="1" dirty="0">
              <a:solidFill>
                <a:srgbClr val="374151"/>
              </a:solidFill>
              <a:latin typeface="Söhne"/>
            </a:endParaRPr>
          </a:p>
          <a:p>
            <a:pPr>
              <a:spcBef>
                <a:spcPts val="1600"/>
              </a:spcBef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다중 키 교환은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추가적인 메시지를 발생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시켜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네트워크 지연이 증가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spcBef>
                <a:spcPts val="1600"/>
              </a:spcBef>
            </a:pPr>
            <a:r>
              <a:rPr kumimoji="1" lang="ko-KR" altLang="en-US" sz="2000" b="1" dirty="0"/>
              <a:t>더 큰 키 크기를 </a:t>
            </a:r>
            <a:r>
              <a:rPr kumimoji="1" lang="ko-KR" altLang="en-US" sz="2000" dirty="0"/>
              <a:t>사용하는 </a:t>
            </a:r>
            <a:r>
              <a:rPr kumimoji="1" lang="en-US" altLang="ko-Kore-KR" sz="2000" dirty="0"/>
              <a:t>DH </a:t>
            </a:r>
            <a:r>
              <a:rPr kumimoji="1" lang="ko-KR" altLang="en-US" sz="2000" dirty="0"/>
              <a:t>그룹은 </a:t>
            </a:r>
            <a:r>
              <a:rPr kumimoji="1" lang="ko-KR" altLang="en-US" sz="2000" b="1" dirty="0"/>
              <a:t>더 큰 연산 비용</a:t>
            </a:r>
            <a:endParaRPr kumimoji="1" lang="en-US" altLang="ko-Kore-KR" sz="2000" b="1" dirty="0"/>
          </a:p>
          <a:p>
            <a:pPr marL="0" indent="0">
              <a:spcBef>
                <a:spcPts val="1600"/>
              </a:spcBef>
              <a:buNone/>
            </a:pPr>
            <a:endParaRPr kumimoji="1" lang="ko-Kore-KR" altLang="en-US" sz="2000" dirty="0"/>
          </a:p>
          <a:p>
            <a:pPr>
              <a:spcBef>
                <a:spcPts val="1600"/>
              </a:spcBef>
            </a:pPr>
            <a:endParaRPr kumimoji="1" lang="ko-Kore-KR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DAE7F1-0A0F-B1A0-501D-06585784980B}"/>
              </a:ext>
            </a:extLst>
          </p:cNvPr>
          <p:cNvGrpSpPr/>
          <p:nvPr/>
        </p:nvGrpSpPr>
        <p:grpSpPr>
          <a:xfrm>
            <a:off x="76200" y="3429000"/>
            <a:ext cx="12015433" cy="2757624"/>
            <a:chOff x="262945" y="3498797"/>
            <a:chExt cx="11814948" cy="2699872"/>
          </a:xfrm>
        </p:grpSpPr>
        <p:pic>
          <p:nvPicPr>
            <p:cNvPr id="5" name="그림 4" descr="스크린샷, 그래프, 텍스트, 라인이(가) 표시된 사진&#10;&#10;자동 생성된 설명">
              <a:extLst>
                <a:ext uri="{FF2B5EF4-FFF2-40B4-BE49-F238E27FC236}">
                  <a16:creationId xmlns:a16="http://schemas.microsoft.com/office/drawing/2014/main" id="{0E78B194-DBD0-28F0-147B-D978E8F7C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"/>
            <a:stretch/>
          </p:blipFill>
          <p:spPr>
            <a:xfrm>
              <a:off x="262945" y="3498797"/>
              <a:ext cx="5971144" cy="2341973"/>
            </a:xfrm>
            <a:prstGeom prst="rect">
              <a:avLst/>
            </a:prstGeom>
          </p:spPr>
        </p:pic>
        <p:pic>
          <p:nvPicPr>
            <p:cNvPr id="4" name="그림 3" descr="텍스트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F0849554-47E2-3CAB-B11F-09C0B845A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1" b="2219"/>
            <a:stretch/>
          </p:blipFill>
          <p:spPr>
            <a:xfrm>
              <a:off x="6234089" y="3498797"/>
              <a:ext cx="5843804" cy="269987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859BE2-205C-EBBB-0A8E-7B9234F71BEF}"/>
              </a:ext>
            </a:extLst>
          </p:cNvPr>
          <p:cNvSpPr/>
          <p:nvPr/>
        </p:nvSpPr>
        <p:spPr>
          <a:xfrm>
            <a:off x="11068493" y="3944679"/>
            <a:ext cx="882858" cy="1499191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438D2-CF11-EE30-2CF6-B2492B9D7CA8}"/>
              </a:ext>
            </a:extLst>
          </p:cNvPr>
          <p:cNvSpPr txBox="1"/>
          <p:nvPr/>
        </p:nvSpPr>
        <p:spPr>
          <a:xfrm>
            <a:off x="10189407" y="5936850"/>
            <a:ext cx="2213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/>
              <a:t>KEM </a:t>
            </a:r>
            <a:r>
              <a:rPr kumimoji="1" lang="ko-Kore-KR" altLang="en-US" sz="1600" dirty="0"/>
              <a:t>다중 키 교환</a:t>
            </a:r>
          </a:p>
        </p:txBody>
      </p:sp>
    </p:spTree>
    <p:extLst>
      <p:ext uri="{BB962C8B-B14F-4D97-AF65-F5344CB8AC3E}">
        <p14:creationId xmlns:p14="http://schemas.microsoft.com/office/powerpoint/2010/main" val="420358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0F73-E07A-3289-3F8E-A58DF843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TLS 1.3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IKEv2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PQC </a:t>
            </a:r>
            <a:r>
              <a:rPr kumimoji="1" lang="ko-KR" altLang="en-US" dirty="0"/>
              <a:t>적용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BA432-41B4-5088-1D21-596E41C9A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ko-Kore-KR" sz="2000" b="1" dirty="0"/>
              <a:t>TLS 1.3</a:t>
            </a:r>
            <a:r>
              <a:rPr kumimoji="1" lang="ko-KR" altLang="en-US" sz="2000" b="1" dirty="0"/>
              <a:t> </a:t>
            </a:r>
            <a:r>
              <a:rPr kumimoji="1" lang="en-US" altLang="ko-Kore-KR" sz="2000" b="1" dirty="0"/>
              <a:t>PQC</a:t>
            </a: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ko-KR" altLang="en-US" sz="1600" b="1" dirty="0" err="1"/>
              <a:t>핸드셰이크</a:t>
            </a:r>
            <a:r>
              <a:rPr kumimoji="1" lang="ko-KR" altLang="en-US" sz="1600" b="1" dirty="0"/>
              <a:t> 지연 시간 </a:t>
            </a:r>
            <a:r>
              <a:rPr kumimoji="1" lang="en-US" altLang="ko-KR" sz="1600" dirty="0"/>
              <a:t>: </a:t>
            </a:r>
            <a:br>
              <a:rPr kumimoji="1" lang="en-US" altLang="ko-KR" sz="1600" dirty="0"/>
            </a:br>
            <a:r>
              <a:rPr kumimoji="1" lang="en-US" altLang="ko-Kore-KR" sz="1600" dirty="0"/>
              <a:t>PQC </a:t>
            </a:r>
            <a:r>
              <a:rPr kumimoji="1" lang="ko-KR" altLang="en-US" sz="1600" dirty="0"/>
              <a:t>서명 또는 </a:t>
            </a:r>
            <a:r>
              <a:rPr kumimoji="1" lang="ko-KR" altLang="en-US" sz="1600" dirty="0" err="1"/>
              <a:t>캡슐화된</a:t>
            </a:r>
            <a:r>
              <a:rPr kumimoji="1" lang="ko-KR" altLang="en-US" sz="1600" dirty="0"/>
              <a:t> 키의 크기가 크기 때문에 초기 </a:t>
            </a:r>
            <a:r>
              <a:rPr kumimoji="1" lang="ko-KR" altLang="en-US" sz="1600" dirty="0" err="1"/>
              <a:t>핸드셰이크에서</a:t>
            </a:r>
            <a:r>
              <a:rPr kumimoji="1" lang="ko-KR" altLang="en-US" sz="1600" dirty="0"/>
              <a:t> 약간의 지연이 발생</a:t>
            </a: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ko-KR" altLang="en-US" sz="1600" b="1" dirty="0"/>
              <a:t>데이터 처리량 </a:t>
            </a:r>
            <a:r>
              <a:rPr kumimoji="1" lang="en-US" altLang="ko-KR" sz="1600" dirty="0"/>
              <a:t>: </a:t>
            </a:r>
            <a:br>
              <a:rPr kumimoji="1" lang="en-US" altLang="ko-KR" sz="1600" dirty="0"/>
            </a:br>
            <a:r>
              <a:rPr kumimoji="1" lang="en-US" altLang="ko-Kore-KR" sz="1600" dirty="0"/>
              <a:t>PQC</a:t>
            </a:r>
            <a:r>
              <a:rPr kumimoji="1" lang="ko-KR" altLang="en-US" sz="1600" dirty="0"/>
              <a:t>로 전환해도 크게 영향을 받지 않는 경우가 많음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Dilithium</a:t>
            </a:r>
            <a:r>
              <a:rPr kumimoji="1" lang="en-US" altLang="ko-KR" sz="1600" dirty="0"/>
              <a:t>, Falcon, </a:t>
            </a:r>
            <a:r>
              <a:rPr kumimoji="1" lang="en-US" altLang="ko-KR" sz="1600" dirty="0" err="1"/>
              <a:t>Kyber</a:t>
            </a:r>
            <a:r>
              <a:rPr kumimoji="1" lang="en-US" altLang="ko-KR" sz="1600" dirty="0"/>
              <a:t>)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핸드쉐이크</a:t>
            </a:r>
            <a:r>
              <a:rPr kumimoji="1" lang="ko-KR" altLang="en-US" sz="1600" dirty="0"/>
              <a:t> 메시지의 크기 증가로 네트워크 </a:t>
            </a:r>
            <a:r>
              <a:rPr kumimoji="1" lang="en-US" altLang="ko-KR" sz="1600" dirty="0"/>
              <a:t>Delay</a:t>
            </a:r>
            <a:r>
              <a:rPr kumimoji="1" lang="ko-KR" altLang="en-US" sz="1600" dirty="0"/>
              <a:t>에 큰 영향을 받음</a:t>
            </a:r>
            <a:br>
              <a:rPr kumimoji="1" lang="en-US" altLang="ko-KR" sz="1600" dirty="0"/>
            </a:b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ore-KR" sz="2000" b="1" dirty="0"/>
              <a:t>IKEv2</a:t>
            </a:r>
            <a:r>
              <a:rPr kumimoji="1" lang="ko-KR" altLang="en-US" sz="2000" b="1" dirty="0"/>
              <a:t> </a:t>
            </a:r>
            <a:r>
              <a:rPr kumimoji="1" lang="en-US" altLang="ko-Kore-KR" sz="2000" b="1" dirty="0"/>
              <a:t>PQC </a:t>
            </a: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ore-KR" sz="1600" dirty="0"/>
              <a:t>TLS 1.3</a:t>
            </a:r>
            <a:r>
              <a:rPr kumimoji="1" lang="ko-KR" altLang="en-US" sz="1600" dirty="0"/>
              <a:t>과 마찬가지로 키가 협상되면 데이터 전송 속도는 대칭 알고리즘의 영향을 더 많이 받음</a:t>
            </a: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ko-Kore-KR" altLang="en-US" sz="1600" dirty="0"/>
              <a:t>여러 </a:t>
            </a:r>
            <a:r>
              <a:rPr kumimoji="1" lang="en-US" altLang="ko-Kore-KR" sz="1600" dirty="0"/>
              <a:t>PQC </a:t>
            </a:r>
            <a:r>
              <a:rPr kumimoji="1" lang="ko-KR" altLang="en-US" sz="1600" dirty="0"/>
              <a:t>서명 알고리즘을 사용에 따른 </a:t>
            </a:r>
            <a:r>
              <a:rPr kumimoji="1" lang="ko-Kore-KR" altLang="en-US" sz="1600" dirty="0"/>
              <a:t>다양한 차이는 비교하지 못하였으나 충분히 사용 가능</a:t>
            </a:r>
            <a:endParaRPr kumimoji="1" lang="en-US" altLang="ko-Kore-KR" sz="1600" dirty="0"/>
          </a:p>
          <a:p>
            <a:pPr lvl="1">
              <a:lnSpc>
                <a:spcPct val="100000"/>
              </a:lnSpc>
            </a:pPr>
            <a:r>
              <a:rPr kumimoji="1" lang="ko-KR" altLang="en-US" sz="1600" dirty="0"/>
              <a:t>연결 설정에 필요한 패킷 수가 더 </a:t>
            </a:r>
            <a:r>
              <a:rPr kumimoji="1" lang="ko-KR" altLang="en-US" sz="1600" dirty="0" err="1"/>
              <a:t>많아짐</a:t>
            </a: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endParaRPr kumimoji="1" lang="en-US" altLang="ko-Kore-KR" sz="1600" dirty="0"/>
          </a:p>
          <a:p>
            <a:pPr>
              <a:lnSpc>
                <a:spcPct val="100000"/>
              </a:lnSpc>
            </a:pPr>
            <a:r>
              <a:rPr kumimoji="1" lang="ko-KR" altLang="en-US" sz="2000" b="1" dirty="0"/>
              <a:t>차이</a:t>
            </a: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ko-KR" altLang="en-US" sz="1600" dirty="0"/>
              <a:t>프로토콜에 따라 서명 알고리즘 </a:t>
            </a:r>
            <a:r>
              <a:rPr kumimoji="1" lang="en-US" altLang="ko-KR" sz="1600" dirty="0"/>
              <a:t>KEM</a:t>
            </a:r>
            <a:r>
              <a:rPr kumimoji="1" lang="ko-KR" altLang="en-US" sz="1600" dirty="0"/>
              <a:t> 알고리즘이 미치는 영향이 다름 </a:t>
            </a: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ko-KR" altLang="en-US" sz="1600" dirty="0"/>
              <a:t>대응에 따른 차이를 보임 </a:t>
            </a:r>
            <a:r>
              <a:rPr kumimoji="1" lang="en-US" altLang="ko-KR" sz="1600" dirty="0"/>
              <a:t>- </a:t>
            </a:r>
            <a:r>
              <a:rPr kumimoji="1" lang="en-US" altLang="ko-Kore-KR" sz="1600" dirty="0"/>
              <a:t>TLS 1.3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하이브리드</a:t>
            </a:r>
            <a:r>
              <a:rPr kumimoji="1" lang="en-US" altLang="ko-KR" sz="1600" b="1" dirty="0"/>
              <a:t>, </a:t>
            </a:r>
            <a:r>
              <a:rPr kumimoji="1" lang="en-US" altLang="ko-Kore-KR" sz="1600" dirty="0"/>
              <a:t>IKEv2 Multiple Key Exchanges</a:t>
            </a:r>
          </a:p>
          <a:p>
            <a:pPr lvl="1">
              <a:lnSpc>
                <a:spcPct val="100000"/>
              </a:lnSpc>
            </a:pPr>
            <a:r>
              <a:rPr kumimoji="1" lang="ko-KR" altLang="en-US" sz="1600" dirty="0"/>
              <a:t>따라서 </a:t>
            </a:r>
            <a:r>
              <a:rPr kumimoji="1" lang="en-US" altLang="ko-KR" sz="1600" dirty="0"/>
              <a:t>PQC </a:t>
            </a:r>
            <a:r>
              <a:rPr kumimoji="1" lang="ko-KR" altLang="en-US" sz="1600" dirty="0"/>
              <a:t>알고리즘 통합을 위한 다양한 표준 통신 프로토콜의 분석 필요</a:t>
            </a:r>
            <a:endParaRPr kumimoji="1" lang="en-US" altLang="ko-KR" sz="1600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/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ko-KR" altLang="en-US" sz="2000" b="1" dirty="0">
                <a:solidFill>
                  <a:srgbClr val="0070C0"/>
                </a:solidFill>
              </a:rPr>
              <a:t>일부 성능 문제가 있지만 잠재적인 보안 이점은 단점보다 훨씬 큼</a:t>
            </a:r>
            <a:endParaRPr kumimoji="1" lang="en-US" altLang="ko-Kore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3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850F-50C9-87C9-B3CB-CA44381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b="1" dirty="0"/>
              <a:t> 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KEM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성능 비교 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(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키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/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암호문 길이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)</a:t>
            </a:r>
            <a:endParaRPr kumimoji="1" lang="ko-Kore-KR" altLang="en-US" sz="3200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ED85E-22E8-2088-23FB-6D7554D9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1" y="1035391"/>
            <a:ext cx="11369675" cy="5398294"/>
          </a:xfrm>
        </p:spPr>
        <p:txBody>
          <a:bodyPr>
            <a:normAutofit/>
          </a:bodyPr>
          <a:lstStyle/>
          <a:p>
            <a:r>
              <a:rPr kumimoji="1" lang="en-US" altLang="ko-KR" sz="2000" b="1" dirty="0"/>
              <a:t>NIST</a:t>
            </a:r>
            <a:r>
              <a:rPr kumimoji="1" lang="ko-KR" altLang="en-US" sz="2000" b="1" dirty="0"/>
              <a:t>에서 </a:t>
            </a:r>
            <a:r>
              <a:rPr kumimoji="1" lang="en-US" altLang="ko-KR" sz="2000" b="1" dirty="0"/>
              <a:t>AES</a:t>
            </a:r>
            <a:r>
              <a:rPr kumimoji="1" lang="ko-KR" altLang="en-US" sz="2000" b="1" dirty="0"/>
              <a:t> 암호의 보안 강도에 따라 보안 레벨을 구분함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Kyber</a:t>
            </a:r>
            <a:r>
              <a:rPr kumimoji="1" lang="en-US" altLang="ko-KR" sz="2000" b="1" dirty="0"/>
              <a:t> &gt; BIKE &gt; HQC &gt;</a:t>
            </a:r>
            <a:r>
              <a:rPr kumimoji="1" lang="en-US" altLang="ko-KR" sz="2000" b="1" dirty="0" err="1"/>
              <a:t>McEliece</a:t>
            </a:r>
            <a:r>
              <a:rPr kumimoji="1" lang="en-US" altLang="ko-KR" sz="2000" b="1" dirty="0"/>
              <a:t>)</a:t>
            </a:r>
          </a:p>
          <a:p>
            <a:pPr lvl="1"/>
            <a:r>
              <a:rPr kumimoji="1" lang="en-US" altLang="ko-KR" sz="1600" dirty="0"/>
              <a:t>LEVEL-1 (AES-128), LEVEL-3 (AES-192), LEVEL-5 (AES-256)</a:t>
            </a:r>
          </a:p>
          <a:p>
            <a:pPr lvl="1"/>
            <a:endParaRPr kumimoji="1" lang="en-US" altLang="ko-KR" sz="1600" dirty="0"/>
          </a:p>
          <a:p>
            <a:endParaRPr kumimoji="1"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213B7-DE8F-99AC-C754-245D00225830}"/>
              </a:ext>
            </a:extLst>
          </p:cNvPr>
          <p:cNvSpPr txBox="1"/>
          <p:nvPr/>
        </p:nvSpPr>
        <p:spPr>
          <a:xfrm>
            <a:off x="420624" y="6669542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openquantumsafe.org</a:t>
            </a:r>
            <a:r>
              <a:rPr kumimoji="1" lang="en" altLang="ko-Kore-KR" sz="1100" dirty="0"/>
              <a:t>/benchmarking/</a:t>
            </a:r>
            <a:endParaRPr kumimoji="1" lang="ko-Kore-KR" altLang="en-US" sz="1100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0A01ABAB-1262-14CE-1F72-8BD3BB3398D1}"/>
              </a:ext>
            </a:extLst>
          </p:cNvPr>
          <p:cNvGraphicFramePr>
            <a:graphicFrameLocks noGrp="1"/>
          </p:cNvGraphicFramePr>
          <p:nvPr/>
        </p:nvGraphicFramePr>
        <p:xfrm>
          <a:off x="411920" y="1743045"/>
          <a:ext cx="11368159" cy="476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114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506493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609428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458645">
                  <a:extLst>
                    <a:ext uri="{9D8B030D-6E8A-4147-A177-3AD203B41FA5}">
                      <a16:colId xmlns:a16="http://schemas.microsoft.com/office/drawing/2014/main" val="2528153075"/>
                    </a:ext>
                  </a:extLst>
                </a:gridCol>
                <a:gridCol w="1434479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Algorithm</a:t>
                      </a:r>
                      <a:endParaRPr lang="ko-Kore-KR" altLang="en-US" sz="1400" b="1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Public key size</a:t>
                      </a:r>
                      <a:endParaRPr lang="ko-Kore-KR" altLang="en-US" sz="1400" b="1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Secret key size</a:t>
                      </a:r>
                      <a:endParaRPr lang="ko-Kore-KR" altLang="en-US" sz="1400" b="1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/>
                        <a:t>Ciphertext size</a:t>
                      </a:r>
                      <a:endParaRPr lang="ko-Kore-KR" altLang="en-US" sz="1400" b="1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/>
                        <a:t>보안</a:t>
                      </a:r>
                      <a:r>
                        <a:rPr lang="ko-KR" altLang="en-US" sz="1400" b="1" dirty="0"/>
                        <a:t> 강도</a:t>
                      </a:r>
                      <a:endParaRPr lang="ko-Kore-KR" altLang="en-US" sz="1400" b="1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-512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1,632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LEVEL-1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BIKE-L1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1,541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5,223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1,573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LEVEL-1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2,249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2,289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4,481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LEVEL-1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2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McEliece348864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261,120</a:t>
                      </a:r>
                      <a:endParaRPr lang="en-US" altLang="ko-Kore-KR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6,492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LEVEL-1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47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-768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1,184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2,400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1,088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BIKE-L3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3,083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10,105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3,115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520237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HQC-192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4,522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4,562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9,926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1269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460896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524,160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13,608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36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-1024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1,568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,168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,568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9362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BIKE-L5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,083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0,105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,115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4142284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HQC-256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,245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,285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4,469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572438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6688128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1,044,992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13,932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81513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6960119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1,047,319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13,948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533659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McEliece8192128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1,357,824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14,120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LEVEL-5</a:t>
                      </a:r>
                      <a:endParaRPr lang="ko-Kore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40485177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0857E1-73EE-9667-B106-5F677232CC7C}"/>
              </a:ext>
            </a:extLst>
          </p:cNvPr>
          <p:cNvSpPr txBox="1"/>
          <p:nvPr/>
        </p:nvSpPr>
        <p:spPr>
          <a:xfrm>
            <a:off x="10168127" y="1308232"/>
            <a:ext cx="161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ore-KR" altLang="en-US" sz="1800" dirty="0"/>
              <a:t>단위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dirty="0"/>
              <a:t>bytes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682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850F-50C9-87C9-B3CB-CA44381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b="1" dirty="0"/>
              <a:t> 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KEM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연산 성능 비교</a:t>
            </a:r>
            <a:endParaRPr kumimoji="1" lang="ko-Kore-KR" altLang="en-US" sz="3200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ED85E-22E8-2088-23FB-6D7554D9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969910"/>
            <a:ext cx="11369675" cy="5398294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/>
              <a:t>Keygeneration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Encapsulation, Decapsulation Cycle </a:t>
            </a:r>
            <a:r>
              <a:rPr kumimoji="1" lang="ko-KR" altLang="en-US" sz="2000" b="1" dirty="0"/>
              <a:t>비교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Kyber</a:t>
            </a:r>
            <a:r>
              <a:rPr kumimoji="1" lang="en-US" altLang="ko-KR" sz="2000" b="1" dirty="0"/>
              <a:t> &gt; HQC &gt; BIKE &gt; </a:t>
            </a:r>
            <a:r>
              <a:rPr kumimoji="1" lang="en-US" altLang="ko-KR" sz="2000" b="1" dirty="0" err="1"/>
              <a:t>McEliece</a:t>
            </a:r>
            <a:r>
              <a:rPr kumimoji="1" lang="en-US" altLang="ko-KR" sz="2000" b="1" dirty="0"/>
              <a:t>)</a:t>
            </a:r>
            <a:r>
              <a:rPr kumimoji="1" lang="ko-KR" altLang="en-US" sz="2000" b="1" dirty="0"/>
              <a:t> </a:t>
            </a:r>
            <a:br>
              <a:rPr kumimoji="1" lang="en-US" altLang="ko-KR" sz="2000" dirty="0"/>
            </a:br>
            <a:r>
              <a:rPr kumimoji="1" lang="en-US" altLang="ko-KR" sz="1800" dirty="0"/>
              <a:t>Intel Xeon platinum 8259CL CPU</a:t>
            </a:r>
            <a:r>
              <a:rPr kumimoji="1" lang="ko-KR" altLang="en-US" sz="1800" dirty="0"/>
              <a:t>상에서 동작</a:t>
            </a:r>
            <a:br>
              <a:rPr kumimoji="1" lang="en-US" altLang="ko-KR" sz="1800" dirty="0"/>
            </a:br>
            <a:endParaRPr kumimoji="1" lang="en-US" altLang="ko-KR" sz="2000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D912805-78EE-DC79-5B3E-6E6A7199FACD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1688296"/>
          <a:ext cx="11368159" cy="478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676463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841945">
                  <a:extLst>
                    <a:ext uri="{9D8B030D-6E8A-4147-A177-3AD203B41FA5}">
                      <a16:colId xmlns:a16="http://schemas.microsoft.com/office/drawing/2014/main" val="3991094589"/>
                    </a:ext>
                  </a:extLst>
                </a:gridCol>
              </a:tblGrid>
              <a:tr h="34040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Algorithm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/>
                        <a:t>KeyGen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/>
                        <a:t>Encap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/>
                        <a:t>Decap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-512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34,955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39,483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26,751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- 1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BIKE-L1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637,251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114,489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1,748,694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109,073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199,756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361,366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995235826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McEliece348864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358,836,510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41,070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130,568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762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-768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51,478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57,303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42,014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- 3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BIKE-L3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1,816,217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253,001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4,268,466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52023757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HQC-192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250,970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462,917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746,312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12692915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460896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1,008,616,275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72,244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336,669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36696"/>
                  </a:ext>
                </a:extLst>
              </a:tr>
              <a:tr h="3215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-1024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67,749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77,580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60,054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- 5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BIKE-L5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4,535,171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508,493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11,139,970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HQC-256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455,787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854,214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1,408,650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63950893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6688128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1,574,418,379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128,415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400,380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08763130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6960119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1,530,562,679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130,435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367,302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52821081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McEliece8192128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1,730,192,001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171,925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396,891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316427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8E6137-1EA1-1854-38C6-52B78E791C24}"/>
              </a:ext>
            </a:extLst>
          </p:cNvPr>
          <p:cNvSpPr txBox="1"/>
          <p:nvPr/>
        </p:nvSpPr>
        <p:spPr>
          <a:xfrm>
            <a:off x="201168" y="659639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openquantumsafe.org</a:t>
            </a:r>
            <a:r>
              <a:rPr kumimoji="1" lang="en" altLang="ko-Kore-KR" sz="1100" dirty="0"/>
              <a:t>/benchmarking/</a:t>
            </a:r>
            <a:endParaRPr kumimoji="1" lang="ko-Kore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C9DFC-B379-E0FF-0C23-48EDCCB03238}"/>
              </a:ext>
            </a:extLst>
          </p:cNvPr>
          <p:cNvSpPr txBox="1"/>
          <p:nvPr/>
        </p:nvSpPr>
        <p:spPr>
          <a:xfrm>
            <a:off x="10442095" y="1300678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단위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cycles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243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850F-50C9-87C9-B3CB-CA44381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 </a:t>
            </a:r>
            <a:r>
              <a:rPr kumimoji="1" lang="en-US" altLang="ko-Kore-KR" sz="3200" b="1" dirty="0"/>
              <a:t>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KEM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Stack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사용량 비교</a:t>
            </a:r>
            <a:endParaRPr kumimoji="1" lang="ko-Kore-KR" altLang="en-US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ED85E-22E8-2088-23FB-6D7554D9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350" y="994181"/>
            <a:ext cx="12617450" cy="5398294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/>
              <a:t>Keygeneration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Encapsulation, Decapsulation Stack </a:t>
            </a:r>
            <a:r>
              <a:rPr kumimoji="1" lang="ko-KR" altLang="en-US" sz="2000" b="1" dirty="0"/>
              <a:t>사용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비교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Kyber</a:t>
            </a:r>
            <a:r>
              <a:rPr kumimoji="1" lang="en-US" altLang="ko-KR" sz="2000" b="1" dirty="0"/>
              <a:t> &gt; BIKE &gt; HQC &gt; </a:t>
            </a:r>
            <a:r>
              <a:rPr kumimoji="1" lang="en-US" altLang="ko-KR" sz="2000" b="1" dirty="0" err="1"/>
              <a:t>McEliece</a:t>
            </a:r>
            <a:r>
              <a:rPr kumimoji="1" lang="en-US" altLang="ko-KR" sz="2000" b="1" dirty="0"/>
              <a:t>)</a:t>
            </a:r>
            <a:r>
              <a:rPr kumimoji="1" lang="ko-KR" altLang="en-US" sz="2000" b="1" dirty="0"/>
              <a:t> </a:t>
            </a:r>
            <a:br>
              <a:rPr kumimoji="1" lang="en-US" altLang="ko-KR" sz="2000" dirty="0"/>
            </a:br>
            <a:r>
              <a:rPr kumimoji="1" lang="en-US" altLang="ko-KR" sz="1800" dirty="0"/>
              <a:t>Intel Xeon platinum 8259CL CPU</a:t>
            </a:r>
            <a:r>
              <a:rPr kumimoji="1" lang="ko-KR" altLang="en-US" sz="1800" dirty="0"/>
              <a:t>상에서 동작</a:t>
            </a:r>
            <a:endParaRPr kumimoji="1" lang="en-US" altLang="ko-KR" sz="2000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D912805-78EE-DC79-5B3E-6E6A7199FACD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1731229"/>
          <a:ext cx="11368159" cy="4791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3538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Algorithm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/>
                        <a:t>KeyGen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/>
                        <a:t>Encap</a:t>
                      </a:r>
                      <a:endParaRPr lang="ko-Kore-KR" altLang="en-US" sz="14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Decap</a:t>
                      </a:r>
                      <a:endParaRPr lang="ko-Kore-KR" altLang="en-US" sz="12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-512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7,208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9,072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9,856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- 1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BIKE-L1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35,728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26,000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74,856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48,432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63,848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70,600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995235826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McEliece348864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2,303,208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4,632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34,744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762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-768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11,304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13,680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14,784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- 3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BIKE-L3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69,432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50,680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145,272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52023757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HQC-192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97,704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127,736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141,304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12692915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460896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2,210,992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2,072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63,896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36696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KYBER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-1024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16,488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19,024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20,304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300" dirty="0"/>
                        <a:t>LEVEL - 5</a:t>
                      </a:r>
                      <a:endParaRPr kumimoji="1" lang="ko-Kore-KR" altLang="en-US" sz="13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BIKE-L5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132,696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95,256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278,104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HQC-256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155,112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204,184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225,912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363950893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6688128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2,211,456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6,368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77,784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08763130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6960119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2,211,440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6,224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64,536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52821081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McEliece8192128</a:t>
                      </a:r>
                      <a:endParaRPr lang="ko-Kore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2,211,632</a:t>
                      </a:r>
                      <a:endParaRPr lang="ko-Kore-KR" altLang="en-US" sz="13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  <a:endParaRPr lang="ko-Kore-KR" altLang="en-US" sz="13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77,144</a:t>
                      </a:r>
                      <a:endParaRPr lang="ko-Kore-KR" alt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1316427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8E6137-1EA1-1854-38C6-52B78E791C24}"/>
              </a:ext>
            </a:extLst>
          </p:cNvPr>
          <p:cNvSpPr txBox="1"/>
          <p:nvPr/>
        </p:nvSpPr>
        <p:spPr>
          <a:xfrm>
            <a:off x="0" y="659639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openquantumsafe.org</a:t>
            </a:r>
            <a:r>
              <a:rPr kumimoji="1" lang="en" altLang="ko-Kore-KR" sz="1100" dirty="0"/>
              <a:t>/benchmarking/</a:t>
            </a:r>
            <a:endParaRPr kumimoji="1" lang="ko-Kore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C9DFC-B379-E0FF-0C23-48EDCCB03238}"/>
              </a:ext>
            </a:extLst>
          </p:cNvPr>
          <p:cNvSpPr txBox="1"/>
          <p:nvPr/>
        </p:nvSpPr>
        <p:spPr>
          <a:xfrm>
            <a:off x="10498202" y="1410963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단위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bytes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258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1057E-CC60-C3B3-DBA7-B747ECE1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b="1" dirty="0"/>
              <a:t> 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DSA –</a:t>
            </a:r>
            <a:r>
              <a:rPr kumimoji="1" lang="ko-KR" altLang="en-US" sz="3200" b="1" dirty="0"/>
              <a:t>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성능 비교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(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키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/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서명 길이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)</a:t>
            </a:r>
            <a:endParaRPr lang="ko-KR" altLang="en-US" sz="32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54C6FC7-0FAB-B868-C658-3A0153D02E2B}"/>
              </a:ext>
            </a:extLst>
          </p:cNvPr>
          <p:cNvGraphicFramePr>
            <a:graphicFrameLocks noGrp="1"/>
          </p:cNvGraphicFramePr>
          <p:nvPr/>
        </p:nvGraphicFramePr>
        <p:xfrm>
          <a:off x="411920" y="1066319"/>
          <a:ext cx="11368159" cy="171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Algorithm</a:t>
                      </a:r>
                      <a:endParaRPr lang="ko-Kore-KR" altLang="en-US" sz="11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Public key size (bytes)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Secret Key size </a:t>
                      </a:r>
                      <a:r>
                        <a:rPr lang="en-US" altLang="ko-KR" sz="1000" dirty="0"/>
                        <a:t>(bytes)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Signature size </a:t>
                      </a:r>
                      <a:r>
                        <a:rPr lang="en-US" altLang="ko-KR" sz="1000" dirty="0"/>
                        <a:t>(bytes)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Dilithium2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1,312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2,528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2,420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b="0" dirty="0">
                          <a:solidFill>
                            <a:schemeClr val="tx1"/>
                          </a:solidFill>
                        </a:rPr>
                        <a:t>LEVEL - 1</a:t>
                      </a:r>
                      <a:endParaRPr kumimoji="1"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Falcon-512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897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1,281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666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Dilithium3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1,952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4,000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3,293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b="0" dirty="0">
                          <a:solidFill>
                            <a:schemeClr val="tx1"/>
                          </a:solidFill>
                        </a:rPr>
                        <a:t>LEVEL - 3</a:t>
                      </a:r>
                      <a:endParaRPr kumimoji="1"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Dilithium5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2,592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4,864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4,595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b="0" dirty="0">
                          <a:solidFill>
                            <a:schemeClr val="tx1"/>
                          </a:solidFill>
                        </a:rPr>
                        <a:t>LEVEL - 5</a:t>
                      </a:r>
                      <a:endParaRPr kumimoji="1" lang="ko-Kore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Falcon-1024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1,793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2,305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1,280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3E455C2A-54DE-6B2B-02D2-F62BAD422559}"/>
              </a:ext>
            </a:extLst>
          </p:cNvPr>
          <p:cNvGraphicFramePr>
            <a:graphicFrameLocks noGrp="1"/>
          </p:cNvGraphicFramePr>
          <p:nvPr/>
        </p:nvGraphicFramePr>
        <p:xfrm>
          <a:off x="411920" y="2926247"/>
          <a:ext cx="11368159" cy="3724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177176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SPHINCS+</a:t>
                      </a:r>
                      <a:endParaRPr lang="ko-Kore-KR" altLang="en-US" sz="11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Public key size (bytes)</a:t>
                      </a:r>
                      <a:endParaRPr lang="ko-Kore-KR" altLang="en-US" sz="11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dirty="0"/>
                        <a:t>Secret Key size </a:t>
                      </a:r>
                      <a:r>
                        <a:rPr lang="en-US" altLang="ko-KR" sz="1100" dirty="0"/>
                        <a:t>(bytes)</a:t>
                      </a:r>
                      <a:endParaRPr lang="ko-Kore-KR" altLang="en-US" sz="11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dirty="0"/>
                        <a:t>Signature size </a:t>
                      </a:r>
                      <a:r>
                        <a:rPr lang="en-US" altLang="ko-KR" sz="1100" dirty="0"/>
                        <a:t>(bytes)</a:t>
                      </a:r>
                      <a:endParaRPr lang="ko-Kore-KR" altLang="en-US" sz="11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SHA2-128f-simple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17,088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100" b="0" dirty="0">
                          <a:solidFill>
                            <a:schemeClr val="tx1"/>
                          </a:solidFill>
                        </a:rPr>
                        <a:t>LEVEL - 1</a:t>
                      </a:r>
                      <a:endParaRPr kumimoji="1"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7,856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SHAKE-128f-simple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17,088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37697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7,856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3730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SHA2-192f-simple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35,664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100" b="0" dirty="0">
                          <a:solidFill>
                            <a:schemeClr val="tx1"/>
                          </a:solidFill>
                        </a:rPr>
                        <a:t>LEVEL - 3</a:t>
                      </a:r>
                      <a:endParaRPr kumimoji="1"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16,224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21331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SHAKE-192f-simple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35,664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69833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16,224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06206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SHA2-256f-simple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49,856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100" b="0" dirty="0">
                          <a:solidFill>
                            <a:schemeClr val="tx1"/>
                          </a:solidFill>
                        </a:rPr>
                        <a:t>LEVEL - 5</a:t>
                      </a:r>
                      <a:endParaRPr kumimoji="1"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29,792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SHAKE-256f-simple 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49,856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28389"/>
                  </a:ext>
                </a:extLst>
              </a:tr>
              <a:tr h="166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SHAKE-256s-simple</a:t>
                      </a:r>
                      <a:endParaRPr lang="ko-Kore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kern="1200" dirty="0">
                          <a:solidFill>
                            <a:srgbClr val="2E75B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29,792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8511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5BC72C-1B79-87F3-EBBB-A5589E6CD039}"/>
              </a:ext>
            </a:extLst>
          </p:cNvPr>
          <p:cNvSpPr txBox="1"/>
          <p:nvPr/>
        </p:nvSpPr>
        <p:spPr>
          <a:xfrm>
            <a:off x="7210425" y="648783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/>
              <a:t>(Falcon &gt; </a:t>
            </a:r>
            <a:r>
              <a:rPr kumimoji="1" lang="en-US" altLang="ko-KR" sz="1800" b="1" dirty="0" err="1"/>
              <a:t>Dilithium</a:t>
            </a:r>
            <a:r>
              <a:rPr kumimoji="1" lang="en-US" altLang="ko-KR" sz="1800" b="1" dirty="0"/>
              <a:t> &gt; SPHINCS+)</a:t>
            </a:r>
            <a:r>
              <a:rPr kumimoji="1" lang="ko-KR" altLang="en-US" sz="1800" b="1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7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/>
              <a:t>Legacy </a:t>
            </a:r>
            <a:r>
              <a:rPr lang="ko-KR" altLang="en-US" sz="3200" b="1" dirty="0"/>
              <a:t>암호의 </a:t>
            </a:r>
            <a:r>
              <a:rPr lang="en-US" altLang="ko-KR" sz="3200" b="1" dirty="0"/>
              <a:t>PQC</a:t>
            </a:r>
            <a:r>
              <a:rPr lang="ko-KR" altLang="en-US" sz="3200" b="1" dirty="0"/>
              <a:t>로의 전환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4350151" y="1502827"/>
            <a:ext cx="2684863" cy="2980399"/>
            <a:chOff x="8089357" y="3640292"/>
            <a:chExt cx="2650199" cy="2611129"/>
          </a:xfrm>
        </p:grpSpPr>
        <p:pic>
          <p:nvPicPr>
            <p:cNvPr id="1026" name="Picture 2" descr="기초 암호학(4) - ECC(타원곡선 암호화 알고리즘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796" y="3640292"/>
              <a:ext cx="2604760" cy="261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089357" y="4576524"/>
                  <a:ext cx="2650197" cy="553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dirty="0"/>
                    <a:t>DLP: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altLang="ko-KR" sz="2400" b="0" dirty="0"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2400" dirty="0"/>
                    <a:t>ECDLP: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𝑎𝑃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357" y="4576524"/>
                  <a:ext cx="2650197" cy="553255"/>
                </a:xfrm>
                <a:prstGeom prst="rect">
                  <a:avLst/>
                </a:prstGeom>
                <a:blipFill>
                  <a:blip r:embed="rId4"/>
                  <a:stretch>
                    <a:fillRect t="-12500" b="-3035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372786" y="2071327"/>
            <a:ext cx="3369482" cy="1885592"/>
            <a:chOff x="6709800" y="889140"/>
            <a:chExt cx="3792155" cy="2085686"/>
          </a:xfrm>
        </p:grpSpPr>
        <p:pic>
          <p:nvPicPr>
            <p:cNvPr id="1034" name="Picture 10" descr="RSA Security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034" y="1545231"/>
              <a:ext cx="2567700" cy="92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upload.wikimedia.org/wikipedia/commons/thumb/b/bf/PrimeDecompositionExample.svg/640px-PrimeDecompositionExample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800" y="889140"/>
              <a:ext cx="3792155" cy="20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 rot="20444480">
            <a:off x="245610" y="2642095"/>
            <a:ext cx="7027242" cy="7018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Shor’s Algorithm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CA578-B5C4-E676-A6FD-38875749EFC8}"/>
              </a:ext>
            </a:extLst>
          </p:cNvPr>
          <p:cNvSpPr txBox="1"/>
          <p:nvPr/>
        </p:nvSpPr>
        <p:spPr>
          <a:xfrm>
            <a:off x="272209" y="4738931"/>
            <a:ext cx="11678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Shor’s Algorithm</a:t>
            </a:r>
            <a:r>
              <a:rPr lang="ko-KR" altLang="en-US" sz="20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은 다항 시간안에 </a:t>
            </a:r>
            <a:r>
              <a:rPr lang="ko-KR" altLang="en-US" sz="20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소인수분해를 수행하는 알고리즘</a:t>
            </a:r>
            <a:endParaRPr lang="en-US" altLang="ko-KR" sz="2000" b="1" i="0" dirty="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현재 사용 중인 공개키 암호화 </a:t>
            </a:r>
            <a:r>
              <a:rPr kumimoji="1" lang="en-US" altLang="ko-KR" sz="1400" dirty="0"/>
              <a:t>(RSA </a:t>
            </a:r>
            <a:r>
              <a:rPr kumimoji="1" lang="ko-KR" altLang="en-US" sz="1400" dirty="0"/>
              <a:t>체계</a:t>
            </a:r>
            <a:r>
              <a:rPr kumimoji="1" lang="en-US" altLang="ko-KR" sz="1400" dirty="0"/>
              <a:t>, Finite Field Diffie-Hellman </a:t>
            </a:r>
            <a:r>
              <a:rPr kumimoji="1" lang="ko-KR" altLang="en-US" sz="1400" dirty="0"/>
              <a:t>키 교환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타원 곡선 </a:t>
            </a:r>
            <a:r>
              <a:rPr kumimoji="1" lang="en-US" altLang="ko-KR" sz="1400" dirty="0"/>
              <a:t>Diffie-Hellman </a:t>
            </a:r>
            <a:r>
              <a:rPr kumimoji="1" lang="ko-KR" altLang="en-US" sz="1400" dirty="0"/>
              <a:t>키 교환</a:t>
            </a:r>
            <a:r>
              <a:rPr kumimoji="1" lang="en-US" altLang="ko-KR" sz="1400" dirty="0"/>
              <a:t>)</a:t>
            </a:r>
            <a:r>
              <a:rPr kumimoji="1" lang="ko-KR" altLang="en-US" sz="1600" dirty="0"/>
              <a:t>를 무력화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sz="2000" b="1" dirty="0">
                <a:solidFill>
                  <a:srgbClr val="FF0000"/>
                </a:solidFill>
              </a:rPr>
              <a:t>양자컴퓨터는 현대암호를 다항 시간 안에 공격할 수 있다고 알려진 유일한 공격 플랫폼</a:t>
            </a:r>
            <a:endParaRPr kumimoji="1" lang="en-US" altLang="ko-KR" sz="2000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kumimoji="1" lang="en-US" altLang="ko-KR" sz="1600" b="1" dirty="0"/>
          </a:p>
          <a:p>
            <a:pPr marL="285750" indent="-285750">
              <a:buFont typeface="Wingdings" pitchFamily="2" charset="2"/>
              <a:buChar char="v"/>
            </a:pPr>
            <a:r>
              <a:rPr kumimoji="1" lang="en-US" altLang="ko-KR" sz="2000" b="1" dirty="0">
                <a:solidFill>
                  <a:srgbClr val="0070C0"/>
                </a:solidFill>
              </a:rPr>
              <a:t>Legacy </a:t>
            </a:r>
            <a:r>
              <a:rPr kumimoji="1" lang="ko-KR" altLang="en-US" sz="2000" b="1" dirty="0">
                <a:solidFill>
                  <a:srgbClr val="0070C0"/>
                </a:solidFill>
              </a:rPr>
              <a:t>암호의 안전한 </a:t>
            </a:r>
            <a:r>
              <a:rPr kumimoji="1" lang="en-US" altLang="ko-KR" sz="2000" b="1" dirty="0">
                <a:solidFill>
                  <a:srgbClr val="0070C0"/>
                </a:solidFill>
              </a:rPr>
              <a:t>PQC </a:t>
            </a:r>
            <a:r>
              <a:rPr kumimoji="1" lang="ko-KR" altLang="en-US" sz="2000" b="1" dirty="0">
                <a:solidFill>
                  <a:srgbClr val="0070C0"/>
                </a:solidFill>
              </a:rPr>
              <a:t>암호로의 전환 필요 </a:t>
            </a:r>
            <a:br>
              <a:rPr kumimoji="1" lang="en-US" altLang="ko-KR" b="1" dirty="0">
                <a:solidFill>
                  <a:srgbClr val="0070C0"/>
                </a:solidFill>
              </a:rPr>
            </a:br>
            <a:r>
              <a:rPr kumimoji="1" lang="en-US" altLang="ko-KR" b="1" dirty="0"/>
              <a:t>(</a:t>
            </a:r>
            <a:r>
              <a:rPr kumimoji="1" lang="ko-KR" altLang="en-US" b="1" dirty="0"/>
              <a:t>단 </a:t>
            </a:r>
            <a:r>
              <a:rPr kumimoji="1" lang="en-US" altLang="ko-KR" b="1" dirty="0"/>
              <a:t>PQC</a:t>
            </a:r>
            <a:r>
              <a:rPr kumimoji="1" lang="ko-KR" altLang="en-US" b="1" dirty="0"/>
              <a:t>도 안전성이 </a:t>
            </a:r>
            <a:r>
              <a:rPr kumimoji="1" lang="en-US" altLang="ko-KR" b="1" dirty="0"/>
              <a:t>100% </a:t>
            </a:r>
            <a:r>
              <a:rPr kumimoji="1" lang="ko-KR" altLang="en-US" b="1" dirty="0"/>
              <a:t>확보는 안된 상황임</a:t>
            </a:r>
            <a:r>
              <a:rPr kumimoji="1" lang="en-US" altLang="ko-KR" b="1" dirty="0"/>
              <a:t>; 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e.g. Broken SIKE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(4-th candidates)</a:t>
            </a:r>
            <a:r>
              <a:rPr kumimoji="1" lang="en-US" altLang="ko-KR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C5597-0362-B6CB-23ED-5E6C6F865527}"/>
              </a:ext>
            </a:extLst>
          </p:cNvPr>
          <p:cNvSpPr txBox="1"/>
          <p:nvPr/>
        </p:nvSpPr>
        <p:spPr>
          <a:xfrm>
            <a:off x="594506" y="1083356"/>
            <a:ext cx="225754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</a:rPr>
              <a:t>안정적인</a:t>
            </a:r>
            <a:endParaRPr lang="en-US" altLang="ko-KR" b="1" dirty="0">
              <a:solidFill>
                <a:srgbClr val="2E75B6"/>
              </a:solidFill>
            </a:endParaRPr>
          </a:p>
          <a:p>
            <a:pPr algn="ctr"/>
            <a:r>
              <a:rPr lang="en-US" altLang="ko-KR" b="1" dirty="0"/>
              <a:t>10,000 </a:t>
            </a:r>
            <a:r>
              <a:rPr lang="ko-KR" altLang="en-US" b="1" dirty="0" err="1"/>
              <a:t>큐비트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양자컴퓨터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723D50-254B-A787-1AD9-3F32362E7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643" y="190814"/>
            <a:ext cx="5004673" cy="4287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27181-6EC2-E31B-282D-4183863CCCE8}"/>
              </a:ext>
            </a:extLst>
          </p:cNvPr>
          <p:cNvSpPr txBox="1"/>
          <p:nvPr/>
        </p:nvSpPr>
        <p:spPr>
          <a:xfrm>
            <a:off x="6130894" y="4469483"/>
            <a:ext cx="6061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600" dirty="0"/>
              <a:t>Atom Computing 1,000큐비트 통과한 최초의 양자 컴퓨터를 발표</a:t>
            </a:r>
          </a:p>
        </p:txBody>
      </p:sp>
    </p:spTree>
    <p:extLst>
      <p:ext uri="{BB962C8B-B14F-4D97-AF65-F5344CB8AC3E}">
        <p14:creationId xmlns:p14="http://schemas.microsoft.com/office/powerpoint/2010/main" val="271933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D912805-78EE-DC79-5B3E-6E6A7199FACD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1484138"/>
          <a:ext cx="11368159" cy="167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Algorithm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Keypair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Sign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Verify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Dilithium2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236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164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- 1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Falcon-512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780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889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037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Dilithium3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152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868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379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797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- 3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Dilithium5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246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943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474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235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604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- 5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Falcon-1024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995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585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</a:t>
                      </a:r>
                      <a:endParaRPr lang="en-US" altLang="ko-Kore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73D850F-50C9-87C9-B3CB-CA44381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600" b="1" dirty="0"/>
              <a:t> </a:t>
            </a:r>
            <a:r>
              <a:rPr kumimoji="1" lang="en-US" altLang="ko-Kore-KR" sz="3200" b="1" dirty="0"/>
              <a:t>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DSA </a:t>
            </a:r>
            <a:r>
              <a:rPr kumimoji="1" lang="en-US" altLang="ko-KR" sz="4000" b="1" dirty="0"/>
              <a:t>–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연산 성능 비교</a:t>
            </a:r>
            <a:endParaRPr kumimoji="1" lang="ko-Kore-KR" altLang="en-US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ED85E-22E8-2088-23FB-6D7554D9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906255"/>
            <a:ext cx="11369675" cy="5398294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/>
              <a:t>Keygeneration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Encapsulation, Decapsulation Cycle </a:t>
            </a:r>
            <a:r>
              <a:rPr kumimoji="1" lang="ko-KR" altLang="en-US" sz="2000" b="1" dirty="0"/>
              <a:t>비교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Dilithium</a:t>
            </a:r>
            <a:r>
              <a:rPr kumimoji="1" lang="en-US" altLang="ko-KR" sz="2000" b="1" dirty="0"/>
              <a:t> &gt; Falcon &gt; SPHINCS+)</a:t>
            </a:r>
            <a:r>
              <a:rPr kumimoji="1" lang="ko-KR" altLang="en-US" sz="2000" b="1" dirty="0"/>
              <a:t> </a:t>
            </a:r>
            <a:br>
              <a:rPr kumimoji="1" lang="en-US" altLang="ko-KR" sz="2000" dirty="0"/>
            </a:br>
            <a:r>
              <a:rPr kumimoji="1" lang="en-US" altLang="ko-KR" sz="1800" dirty="0"/>
              <a:t>Intel Xeon platinum 8259CL CPU</a:t>
            </a:r>
            <a:r>
              <a:rPr kumimoji="1" lang="ko-KR" altLang="en-US" sz="1800" dirty="0"/>
              <a:t>상에서 동작</a:t>
            </a:r>
            <a:endParaRPr kumimoji="1"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E6137-1EA1-1854-38C6-52B78E791C24}"/>
              </a:ext>
            </a:extLst>
          </p:cNvPr>
          <p:cNvSpPr txBox="1"/>
          <p:nvPr/>
        </p:nvSpPr>
        <p:spPr>
          <a:xfrm>
            <a:off x="8972782" y="659639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openquantumsafe.org</a:t>
            </a:r>
            <a:r>
              <a:rPr kumimoji="1" lang="en" altLang="ko-Kore-KR" sz="1100" dirty="0"/>
              <a:t>/benchmarking/</a:t>
            </a:r>
            <a:endParaRPr kumimoji="1" lang="ko-Kore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C9DFC-B379-E0FF-0C23-48EDCCB03238}"/>
              </a:ext>
            </a:extLst>
          </p:cNvPr>
          <p:cNvSpPr txBox="1"/>
          <p:nvPr/>
        </p:nvSpPr>
        <p:spPr>
          <a:xfrm>
            <a:off x="10442095" y="1159246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단위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cycles</a:t>
            </a:r>
            <a:endParaRPr kumimoji="1" lang="ko-Kore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269A26-6FF0-3D21-297B-6C6C7F2B931E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3121304"/>
          <a:ext cx="11368159" cy="352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 dirty="0"/>
                        <a:t>SPHINCS+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Keypair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Sign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Verify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877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948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280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953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- 1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733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447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315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326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749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834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722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045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926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37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859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866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741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405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843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689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333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- 3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675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859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589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412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21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559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320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764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6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287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039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722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06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3729578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79004797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748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- 5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023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908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214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573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663</a:t>
                      </a:r>
                      <a:endParaRPr lang="en-US" altLang="ko-Kore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SHAKE-256f-simple 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287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28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802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802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465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  <a:endParaRPr lang="en-US" altLang="ko-Kore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85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05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850F-50C9-87C9-B3CB-CA44381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600" b="1" dirty="0"/>
              <a:t> </a:t>
            </a:r>
            <a:r>
              <a:rPr kumimoji="1" lang="en-US" altLang="ko-Kore-KR" sz="3200" b="1" dirty="0"/>
              <a:t>NIST</a:t>
            </a:r>
            <a:r>
              <a:rPr kumimoji="1" lang="ko-KR" altLang="en-US" sz="3200" b="1" dirty="0"/>
              <a:t> </a:t>
            </a:r>
            <a:r>
              <a:rPr kumimoji="1" lang="en-US" altLang="ko-Kore-KR" sz="3200" b="1" dirty="0"/>
              <a:t>PQC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DSA </a:t>
            </a:r>
            <a:r>
              <a:rPr kumimoji="1" lang="en-US" altLang="ko-KR" sz="4000" b="1" dirty="0"/>
              <a:t>– </a:t>
            </a:r>
            <a:r>
              <a:rPr kumimoji="1" lang="en-US" altLang="ko-KR" sz="2400" b="1" dirty="0">
                <a:solidFill>
                  <a:srgbClr val="2E75B6"/>
                </a:solidFill>
              </a:rPr>
              <a:t>Stack </a:t>
            </a:r>
            <a:r>
              <a:rPr kumimoji="1" lang="ko-KR" altLang="en-US" sz="2400" b="1" dirty="0">
                <a:solidFill>
                  <a:srgbClr val="2E75B6"/>
                </a:solidFill>
              </a:rPr>
              <a:t>사용량 비교</a:t>
            </a:r>
            <a:endParaRPr kumimoji="1" lang="ko-Kore-KR" altLang="en-US" sz="3200" b="1" dirty="0">
              <a:solidFill>
                <a:srgbClr val="2E75B6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ED85E-22E8-2088-23FB-6D7554D9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25460"/>
            <a:ext cx="12191999" cy="5398294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/>
              <a:t>Keygeneration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Encapsulation, Decapsulation Stack </a:t>
            </a:r>
            <a:r>
              <a:rPr kumimoji="1" lang="ko-KR" altLang="en-US" sz="2000" b="1" dirty="0"/>
              <a:t>사용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비교 </a:t>
            </a:r>
            <a:r>
              <a:rPr kumimoji="1" lang="en-US" altLang="ko-KR" sz="2000" b="1" dirty="0"/>
              <a:t>(SPHINCS+ &gt; Falcon &gt; </a:t>
            </a:r>
            <a:r>
              <a:rPr kumimoji="1" lang="en-US" altLang="ko-KR" sz="2000" b="1" dirty="0" err="1"/>
              <a:t>Dilithium</a:t>
            </a:r>
            <a:r>
              <a:rPr kumimoji="1" lang="en-US" altLang="ko-KR" sz="2000" b="1" dirty="0"/>
              <a:t>)</a:t>
            </a:r>
            <a:r>
              <a:rPr kumimoji="1" lang="ko-KR" altLang="en-US" sz="2000" b="1" dirty="0"/>
              <a:t> </a:t>
            </a:r>
            <a:br>
              <a:rPr kumimoji="1" lang="en-US" altLang="ko-KR" sz="2000" dirty="0"/>
            </a:br>
            <a:r>
              <a:rPr kumimoji="1" lang="en-US" altLang="ko-KR" sz="1800" dirty="0"/>
              <a:t>Intel Xeon platinum 8259CL CPU</a:t>
            </a:r>
            <a:r>
              <a:rPr kumimoji="1" lang="ko-KR" altLang="en-US" sz="1800" dirty="0"/>
              <a:t>상에서 동작</a:t>
            </a:r>
            <a:endParaRPr kumimoji="1" lang="en-US" altLang="ko-KR" sz="2000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D912805-78EE-DC79-5B3E-6E6A7199FACD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1513051"/>
          <a:ext cx="11368159" cy="1627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Algorithm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Keypair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Sign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Verify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Dilithium2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20,648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49,016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21,624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- 1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Falcon-512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18,984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42,000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2,088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Dilithium3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25,768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78,872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24,728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- 3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Dilithium5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33,960</a:t>
                      </a:r>
                      <a:endParaRPr lang="ko-Kore-KR" alt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108,160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31,128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- 5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Falcon-1024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35,880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82,960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10,216</a:t>
                      </a:r>
                      <a:endParaRPr lang="en-US" altLang="ko-Kore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8E6137-1EA1-1854-38C6-52B78E791C24}"/>
              </a:ext>
            </a:extLst>
          </p:cNvPr>
          <p:cNvSpPr txBox="1"/>
          <p:nvPr/>
        </p:nvSpPr>
        <p:spPr>
          <a:xfrm>
            <a:off x="8840696" y="6635282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openquantumsafe.org</a:t>
            </a:r>
            <a:r>
              <a:rPr kumimoji="1" lang="en" altLang="ko-Kore-KR" sz="1100" dirty="0"/>
              <a:t>/benchmarking/</a:t>
            </a:r>
            <a:endParaRPr kumimoji="1" lang="ko-Kore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C9DFC-B379-E0FF-0C23-48EDCCB03238}"/>
              </a:ext>
            </a:extLst>
          </p:cNvPr>
          <p:cNvSpPr txBox="1"/>
          <p:nvPr/>
        </p:nvSpPr>
        <p:spPr>
          <a:xfrm>
            <a:off x="10498201" y="1174497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/>
              <a:t>단위</a:t>
            </a:r>
            <a:r>
              <a:rPr kumimoji="1" lang="ko-KR" altLang="en-US" sz="1600"/>
              <a:t> </a:t>
            </a:r>
            <a:r>
              <a:rPr kumimoji="1" lang="en-US" altLang="ko-KR" sz="1600" dirty="0"/>
              <a:t>: bytes</a:t>
            </a:r>
            <a:endParaRPr kumimoji="1" lang="ko-Kore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883380-B654-5D95-4A02-9FB0E16B3E37}"/>
              </a:ext>
            </a:extLst>
          </p:cNvPr>
          <p:cNvGraphicFramePr>
            <a:graphicFrameLocks noGrp="1"/>
          </p:cNvGraphicFramePr>
          <p:nvPr/>
        </p:nvGraphicFramePr>
        <p:xfrm>
          <a:off x="411162" y="3085519"/>
          <a:ext cx="11368159" cy="360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343">
                  <a:extLst>
                    <a:ext uri="{9D8B030D-6E8A-4147-A177-3AD203B41FA5}">
                      <a16:colId xmlns:a16="http://schemas.microsoft.com/office/drawing/2014/main" val="3484480683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588265151"/>
                    </a:ext>
                  </a:extLst>
                </a:gridCol>
                <a:gridCol w="2259204">
                  <a:extLst>
                    <a:ext uri="{9D8B030D-6E8A-4147-A177-3AD203B41FA5}">
                      <a16:colId xmlns:a16="http://schemas.microsoft.com/office/drawing/2014/main" val="4150292920"/>
                    </a:ext>
                  </a:extLst>
                </a:gridCol>
                <a:gridCol w="2784040">
                  <a:extLst>
                    <a:ext uri="{9D8B030D-6E8A-4147-A177-3AD203B41FA5}">
                      <a16:colId xmlns:a16="http://schemas.microsoft.com/office/drawing/2014/main" val="753187052"/>
                    </a:ext>
                  </a:extLst>
                </a:gridCol>
                <a:gridCol w="1734368">
                  <a:extLst>
                    <a:ext uri="{9D8B030D-6E8A-4147-A177-3AD203B41FA5}">
                      <a16:colId xmlns:a16="http://schemas.microsoft.com/office/drawing/2014/main" val="14825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 dirty="0"/>
                        <a:t>SPHINCS+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Keypair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Sign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Verify</a:t>
                      </a:r>
                      <a:endParaRPr lang="ko-Kore-KR" altLang="en-US" sz="1000" dirty="0"/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보안강도</a:t>
                      </a: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691621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224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- 1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57994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SHA2-128s-simple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696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424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65473585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752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936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3769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SHAKE-128s-simple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3730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736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904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- 3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59452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SHA2-192s-simple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016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056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704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21331"/>
                  </a:ext>
                </a:extLst>
              </a:tr>
              <a:tr h="190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024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504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69833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SHAKE-192s-simple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406206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SHA2-256f-simple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056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000" dirty="0"/>
                        <a:t>LEVEL - 5</a:t>
                      </a:r>
                      <a:endParaRPr kumimoji="1" lang="ko-Kore-KR" altLang="en-US" sz="10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2750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SHA2-256s-simple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en-US" altLang="ko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  <a:endParaRPr lang="ko-Kore-KR" altLang="en-US" sz="10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888</a:t>
                      </a:r>
                      <a:endParaRPr lang="en-US" altLang="ko-Kore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extLst>
                  <a:ext uri="{0D108BD9-81ED-4DB2-BD59-A6C34878D82A}">
                    <a16:rowId xmlns:a16="http://schemas.microsoft.com/office/drawing/2014/main" val="2213642917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SHAKE-256f-simple 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792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248</a:t>
                      </a:r>
                      <a:endParaRPr lang="ko-Kore-KR" altLang="en-US" sz="11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2838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SHAKE-256s-simple</a:t>
                      </a:r>
                      <a:endParaRPr lang="ko-Kore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760</a:t>
                      </a:r>
                      <a:endParaRPr lang="ko-Kore-KR" altLang="en-US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21" marR="118821" marT="59411" marB="594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ore-KR" sz="11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072</a:t>
                      </a:r>
                    </a:p>
                  </a:txBody>
                  <a:tcPr marL="57150" marR="57150" marT="47625" marB="47625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ore-KR" altLang="en-US" sz="1200" dirty="0"/>
                    </a:p>
                  </a:txBody>
                  <a:tcPr marL="118821" marR="118821" marT="59411" marB="5941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85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57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2D215-3F0E-B2FB-573C-BA09FC4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 PQC</a:t>
            </a:r>
            <a:r>
              <a:rPr lang="ko-KR" altLang="en-US" sz="3200" b="1" dirty="0"/>
              <a:t>로의 전환 선두주자인 미국의 입장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DD266-05DE-82E3-8CC7-3D26184D4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47" y="969910"/>
            <a:ext cx="11598088" cy="5345043"/>
          </a:xfrm>
        </p:spPr>
        <p:txBody>
          <a:bodyPr/>
          <a:lstStyle/>
          <a:p>
            <a:r>
              <a:rPr lang="en-US" altLang="ko-Kore-KR" sz="2000" b="1" i="0" u="none" strike="noStrike" cap="all" dirty="0">
                <a:effectLst/>
                <a:latin typeface="+mn-ea"/>
              </a:rPr>
              <a:t>NSA</a:t>
            </a:r>
            <a:r>
              <a:rPr lang="ko-KR" altLang="en-US" sz="2000" b="1" i="0" u="none" strike="noStrike" cap="all" dirty="0">
                <a:effectLst/>
                <a:latin typeface="+mn-ea"/>
              </a:rPr>
              <a:t>에서는</a:t>
            </a:r>
            <a:r>
              <a:rPr lang="en-US" altLang="ko-Kore-KR" sz="2000" b="1" i="0" u="none" strike="noStrike" cap="all" dirty="0">
                <a:effectLst/>
                <a:latin typeface="+mn-ea"/>
              </a:rPr>
              <a:t> </a:t>
            </a:r>
            <a:r>
              <a:rPr lang="ko-KR" altLang="en-US" sz="2000" b="1" i="0" u="none" strike="noStrike" cap="all" dirty="0">
                <a:effectLst/>
                <a:latin typeface="+mn-ea"/>
              </a:rPr>
              <a:t>국가 안보 시스템에 대한 미래 양자 저항 </a:t>
            </a:r>
            <a:r>
              <a:rPr lang="en-US" altLang="ko-KR" sz="2000" b="1" i="0" u="none" strike="noStrike" cap="all" dirty="0">
                <a:effectLst/>
                <a:latin typeface="+mn-ea"/>
              </a:rPr>
              <a:t>(</a:t>
            </a:r>
            <a:r>
              <a:rPr lang="en-US" altLang="ko-Kore-KR" sz="2000" b="1" i="0" u="none" strike="noStrike" cap="all" dirty="0">
                <a:effectLst/>
                <a:latin typeface="+mn-ea"/>
              </a:rPr>
              <a:t>QR) </a:t>
            </a:r>
            <a:r>
              <a:rPr lang="ko-KR" altLang="en-US" sz="2000" b="1" i="0" u="none" strike="noStrike" cap="all" dirty="0">
                <a:effectLst/>
                <a:latin typeface="+mn-ea"/>
              </a:rPr>
              <a:t>알고리즘 요구 사항 발표</a:t>
            </a:r>
          </a:p>
          <a:p>
            <a:pPr lvl="1"/>
            <a:r>
              <a:rPr lang="en-US" altLang="ko-Kore-KR" sz="2000" b="1" dirty="0">
                <a:solidFill>
                  <a:srgbClr val="211C33"/>
                </a:solidFill>
                <a:effectLst/>
                <a:latin typeface="+mn-ea"/>
              </a:rPr>
              <a:t>POST-QUANTUM RESISTANT ALGORITHM SUITE 2.0 </a:t>
            </a:r>
            <a:r>
              <a:rPr lang="ko-KR" altLang="en-US" sz="2000" b="1" dirty="0">
                <a:solidFill>
                  <a:srgbClr val="211C33"/>
                </a:solidFill>
                <a:effectLst/>
                <a:latin typeface="+mn-ea"/>
              </a:rPr>
              <a:t>발표 </a:t>
            </a:r>
            <a:r>
              <a:rPr lang="en-US" altLang="ko-KR" sz="2000" b="1" dirty="0">
                <a:solidFill>
                  <a:srgbClr val="211C33"/>
                </a:solidFill>
                <a:effectLst/>
                <a:latin typeface="+mn-ea"/>
              </a:rPr>
              <a:t>(2022</a:t>
            </a:r>
            <a:r>
              <a:rPr lang="ko-KR" altLang="en-US" sz="2000" b="1" dirty="0">
                <a:solidFill>
                  <a:srgbClr val="211C33"/>
                </a:solidFill>
                <a:effectLst/>
                <a:latin typeface="+mn-ea"/>
              </a:rPr>
              <a:t>년 </a:t>
            </a:r>
            <a:r>
              <a:rPr lang="en-US" altLang="ko-KR" sz="2000" b="1" dirty="0">
                <a:solidFill>
                  <a:srgbClr val="211C33"/>
                </a:solidFill>
                <a:effectLst/>
                <a:latin typeface="+mn-ea"/>
              </a:rPr>
              <a:t>9</a:t>
            </a:r>
            <a:r>
              <a:rPr lang="ko-KR" altLang="en-US" sz="2000" b="1" dirty="0">
                <a:solidFill>
                  <a:srgbClr val="211C33"/>
                </a:solidFill>
                <a:effectLst/>
                <a:latin typeface="+mn-ea"/>
              </a:rPr>
              <a:t>월 </a:t>
            </a:r>
            <a:r>
              <a:rPr lang="en-US" altLang="ko-KR" sz="2000" b="1" dirty="0">
                <a:solidFill>
                  <a:srgbClr val="211C33"/>
                </a:solidFill>
                <a:effectLst/>
                <a:latin typeface="+mn-ea"/>
              </a:rPr>
              <a:t>7</a:t>
            </a:r>
            <a:r>
              <a:rPr lang="ko-KR" altLang="en-US" sz="2000" b="1" dirty="0">
                <a:solidFill>
                  <a:srgbClr val="211C33"/>
                </a:solidFill>
                <a:effectLst/>
                <a:latin typeface="+mn-ea"/>
              </a:rPr>
              <a:t>일</a:t>
            </a:r>
            <a:r>
              <a:rPr lang="en-US" altLang="ko-KR" sz="2000" b="1" dirty="0">
                <a:solidFill>
                  <a:srgbClr val="211C33"/>
                </a:solidFill>
                <a:effectLst/>
                <a:latin typeface="+mn-ea"/>
              </a:rPr>
              <a:t>)</a:t>
            </a:r>
            <a:br>
              <a:rPr lang="en-US" altLang="ko-KR" sz="2000" b="1" i="0" u="none" strike="noStrike" cap="all" dirty="0">
                <a:solidFill>
                  <a:srgbClr val="3F454F"/>
                </a:solidFill>
                <a:effectLst/>
                <a:latin typeface="+mn-ea"/>
              </a:rPr>
            </a:br>
            <a:r>
              <a:rPr lang="en-US" altLang="ko-KR" sz="1600" b="0" i="0" u="none" strike="noStrike" cap="all" dirty="0">
                <a:solidFill>
                  <a:srgbClr val="3F454F"/>
                </a:solidFill>
                <a:effectLst/>
                <a:latin typeface="+mn-ea"/>
              </a:rPr>
              <a:t>- </a:t>
            </a:r>
            <a:r>
              <a:rPr lang="en-US" altLang="ko-Kore-KR" sz="1600" dirty="0">
                <a:solidFill>
                  <a:srgbClr val="211C33"/>
                </a:solidFill>
                <a:effectLst/>
                <a:latin typeface="+mn-ea"/>
              </a:rPr>
              <a:t>CNSA 2.0 (Commercial National Security Algorithm Suite 2.0)</a:t>
            </a:r>
            <a:r>
              <a:rPr lang="ko-KR" altLang="en-US" sz="1600" dirty="0">
                <a:solidFill>
                  <a:srgbClr val="211C33"/>
                </a:solidFill>
                <a:effectLst/>
                <a:latin typeface="+mn-ea"/>
              </a:rPr>
              <a:t>의 알고리즘에 대한 업데이트</a:t>
            </a:r>
            <a:r>
              <a:rPr lang="en-US" altLang="ko-Kore-KR" sz="1600" dirty="0">
                <a:solidFill>
                  <a:srgbClr val="211C33"/>
                </a:solidFill>
                <a:effectLst/>
                <a:latin typeface="+mn-ea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altLang="ko-Kore-KR" sz="1800" b="1" dirty="0">
                <a:solidFill>
                  <a:schemeClr val="accent5"/>
                </a:solidFill>
                <a:effectLst/>
                <a:latin typeface="+mn-ea"/>
              </a:rPr>
              <a:t>NIST</a:t>
            </a:r>
            <a:r>
              <a:rPr lang="ko-Kore-KR" altLang="en-US" sz="1800" b="1" dirty="0">
                <a:solidFill>
                  <a:schemeClr val="accent5"/>
                </a:solidFill>
                <a:effectLst/>
                <a:latin typeface="+mn-ea"/>
              </a:rPr>
              <a:t>의 </a:t>
            </a:r>
            <a:r>
              <a:rPr lang="ko-KR" altLang="en-US" sz="1800" b="1" dirty="0">
                <a:solidFill>
                  <a:schemeClr val="accent5"/>
                </a:solidFill>
                <a:effectLst/>
                <a:latin typeface="+mn-ea"/>
              </a:rPr>
              <a:t>최근 양자 내성 암호화 표준화 알고리즘을 </a:t>
            </a:r>
            <a:r>
              <a:rPr lang="en-US" altLang="ko-Kore-KR" sz="1800" b="1" dirty="0">
                <a:solidFill>
                  <a:schemeClr val="accent5"/>
                </a:solidFill>
                <a:effectLst/>
                <a:latin typeface="+mn-ea"/>
              </a:rPr>
              <a:t>NSA</a:t>
            </a:r>
            <a:r>
              <a:rPr lang="ko-KR" altLang="en-US" sz="1800" b="1" dirty="0">
                <a:solidFill>
                  <a:schemeClr val="accent5"/>
                </a:solidFill>
                <a:effectLst/>
                <a:latin typeface="+mn-ea"/>
              </a:rPr>
              <a:t>의 </a:t>
            </a:r>
            <a:r>
              <a:rPr lang="en-US" altLang="ko-Kore-KR" sz="1800" b="1" dirty="0">
                <a:solidFill>
                  <a:schemeClr val="accent5"/>
                </a:solidFill>
                <a:effectLst/>
                <a:latin typeface="+mn-ea"/>
              </a:rPr>
              <a:t>CNSA 2.0 </a:t>
            </a:r>
            <a:r>
              <a:rPr lang="ko-KR" altLang="en-US" sz="1800" b="1" dirty="0">
                <a:solidFill>
                  <a:schemeClr val="accent5"/>
                </a:solidFill>
                <a:effectLst/>
                <a:latin typeface="+mn-ea"/>
              </a:rPr>
              <a:t>알고리즘으로 선택</a:t>
            </a:r>
            <a:endParaRPr lang="en-US" altLang="ko-KR" sz="1800" b="1" dirty="0">
              <a:solidFill>
                <a:schemeClr val="accent5"/>
              </a:solidFill>
              <a:effectLst/>
              <a:latin typeface="+mn-ea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ore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</a:rPr>
              <a:t>NSA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</a:rPr>
              <a:t>는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</a:rPr>
              <a:t>2035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</a:rPr>
              <a:t>년까지 완벽한 양자 내성 암호 전환을 고려하고 있음 </a:t>
            </a:r>
            <a:endParaRPr lang="ko-KR" altLang="en-US" sz="2400" dirty="0"/>
          </a:p>
        </p:txBody>
      </p:sp>
      <p:pic>
        <p:nvPicPr>
          <p:cNvPr id="7" name="Picture 1" descr="page6image813839104">
            <a:extLst>
              <a:ext uri="{FF2B5EF4-FFF2-40B4-BE49-F238E27FC236}">
                <a16:creationId xmlns:a16="http://schemas.microsoft.com/office/drawing/2014/main" id="{ECE222D5-AAAF-31A9-F27F-CD4E41668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2984" b="22451"/>
          <a:stretch/>
        </p:blipFill>
        <p:spPr bwMode="auto">
          <a:xfrm>
            <a:off x="1072930" y="2965077"/>
            <a:ext cx="10046140" cy="38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3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F5569-15B8-A341-30D9-1F78B84E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b="1" dirty="0">
                <a:latin typeface="+mn-ea"/>
                <a:ea typeface="+mn-ea"/>
              </a:rPr>
              <a:t> 양자 내성 암호 전환 지연에 따른</a:t>
            </a:r>
            <a:r>
              <a:rPr lang="en-US" altLang="ko-KR" sz="3200" b="1" dirty="0">
                <a:latin typeface="+mn-ea"/>
                <a:ea typeface="+mn-ea"/>
              </a:rPr>
              <a:t> (</a:t>
            </a:r>
            <a:r>
              <a:rPr lang="ko-KR" altLang="en-US" sz="3200" b="1" dirty="0">
                <a:latin typeface="+mn-ea"/>
                <a:ea typeface="+mn-ea"/>
              </a:rPr>
              <a:t>실질적</a:t>
            </a:r>
            <a:r>
              <a:rPr lang="en-US" altLang="ko-KR" sz="3200" b="1" dirty="0">
                <a:latin typeface="+mn-ea"/>
                <a:ea typeface="+mn-ea"/>
              </a:rPr>
              <a:t>) </a:t>
            </a:r>
            <a:r>
              <a:rPr lang="ko-KR" altLang="en-US" sz="3200" b="1" dirty="0">
                <a:latin typeface="+mn-ea"/>
                <a:ea typeface="+mn-ea"/>
              </a:rPr>
              <a:t>보안 위협</a:t>
            </a:r>
            <a:endParaRPr kumimoji="1" lang="ko-KR" altLang="en-US" sz="3200" b="1" dirty="0">
              <a:latin typeface="+mn-ea"/>
              <a:ea typeface="+mn-ea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A8CB8B1-A37F-8463-7E2E-0D694FB3F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93437"/>
            <a:ext cx="11489474" cy="5057775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+mn-ea"/>
              </a:rPr>
              <a:t>Harvest Now Decrypt Later (HNDL) </a:t>
            </a:r>
            <a:r>
              <a:rPr lang="ko-KR" altLang="en-US" sz="2000" b="1" dirty="0">
                <a:latin typeface="+mn-ea"/>
              </a:rPr>
              <a:t>공격</a:t>
            </a:r>
            <a:endParaRPr lang="en-US" altLang="ko-KR" sz="2000" b="1" dirty="0">
              <a:latin typeface="+mn-ea"/>
            </a:endParaRPr>
          </a:p>
          <a:p>
            <a:pPr lvl="1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양자컴퓨터가 없는 상황에서도 양자 내성 암호 전환 필요성이 강조되는 이유</a:t>
            </a:r>
          </a:p>
          <a:p>
            <a:pPr lvl="1"/>
            <a:r>
              <a:rPr lang="ko-KR" altLang="en-US" sz="2000" b="1" dirty="0">
                <a:latin typeface="+mn-ea"/>
              </a:rPr>
              <a:t>암호화된 데이터를 수집하고 추후 양자 컴퓨터가 개발된 상황에서 분석하는 공격 기법</a:t>
            </a:r>
            <a:endParaRPr lang="en-US" altLang="ko-KR" sz="2000" b="1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현재는 양자컴퓨터가 없기 때문에 암호화된 데이터의 안전성이 보장됨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하지만 현재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legacy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암호로 암호화된 데이터를 탈취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(Harvest Now)</a:t>
            </a:r>
            <a:r>
              <a:rPr lang="ko-KR" altLang="en-US" dirty="0">
                <a:latin typeface="+mn-ea"/>
              </a:rPr>
              <a:t>하는 것은 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양자컴퓨터 등장 이후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탈취해둔 암호화된 데이터를 복호화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(Decrypt Later)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가능 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KEM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의 우선순위가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DSA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에 비해 높음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20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년 뒤에 현재 인증 정보 활용 불가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82708-4F31-C4C6-2C89-1FAA507E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2325"/>
            <a:ext cx="6251315" cy="3135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6C9BFB-46E7-96F1-3574-562CA4B9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58" y="3831220"/>
            <a:ext cx="5461236" cy="302678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0045315-C2A0-EACC-B089-0ADD4DD0C615}"/>
              </a:ext>
            </a:extLst>
          </p:cNvPr>
          <p:cNvSpPr/>
          <p:nvPr/>
        </p:nvSpPr>
        <p:spPr>
          <a:xfrm>
            <a:off x="5984806" y="5059797"/>
            <a:ext cx="674557" cy="5696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87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777A7-E21F-1973-0F4A-2E34FA80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7782054" cy="762163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+mn-ea"/>
              </a:rPr>
              <a:t> 시뮬레이션 환경</a:t>
            </a:r>
            <a:r>
              <a:rPr lang="en-US" altLang="ko-Kore-KR" sz="2800" b="1" dirty="0">
                <a:latin typeface="+mn-ea"/>
              </a:rPr>
              <a:t> TLS 1.3 PQC</a:t>
            </a:r>
            <a:r>
              <a:rPr lang="ko-KR" altLang="en-US" sz="2800" b="1" dirty="0">
                <a:latin typeface="+mn-ea"/>
              </a:rPr>
              <a:t> 전환 분석</a:t>
            </a:r>
            <a:endParaRPr kumimoji="1" lang="ko-Kore-KR" altLang="en-US" sz="2800" b="1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ECB7C0D-2366-7789-6822-38812686B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79504"/>
            <a:ext cx="7323520" cy="5846227"/>
          </a:xfrm>
        </p:spPr>
        <p:txBody>
          <a:bodyPr wrap="none">
            <a:noAutofit/>
          </a:bodyPr>
          <a:lstStyle/>
          <a:p>
            <a:r>
              <a:rPr lang="en-US" altLang="ko-Kore-KR" sz="2000" b="1" dirty="0">
                <a:latin typeface="+mn-ea"/>
              </a:rPr>
              <a:t>TLS 1.3 PQC</a:t>
            </a:r>
            <a:r>
              <a:rPr lang="ko-KR" altLang="en-US" sz="2000" b="1" dirty="0">
                <a:latin typeface="+mn-ea"/>
              </a:rPr>
              <a:t> 전환 분석</a:t>
            </a:r>
            <a:endParaRPr lang="en-US" altLang="ko-KR" sz="2000" b="1" dirty="0">
              <a:latin typeface="+mn-ea"/>
            </a:endParaRPr>
          </a:p>
          <a:p>
            <a:pPr lvl="1"/>
            <a:r>
              <a:rPr lang="en-US" altLang="ko-Kore-KR" sz="1800" b="1" dirty="0">
                <a:solidFill>
                  <a:srgbClr val="2E75B6"/>
                </a:solidFill>
                <a:effectLst/>
                <a:latin typeface="+mn-ea"/>
              </a:rPr>
              <a:t>NIST-PQC </a:t>
            </a:r>
            <a:r>
              <a:rPr lang="ko-KR" altLang="en-US" sz="1800" b="1" dirty="0">
                <a:solidFill>
                  <a:srgbClr val="2E75B6"/>
                </a:solidFill>
                <a:effectLst/>
                <a:latin typeface="+mn-ea"/>
              </a:rPr>
              <a:t>최종 및 </a:t>
            </a:r>
            <a:r>
              <a:rPr lang="en-US" altLang="ko-KR" sz="1800" b="1" dirty="0">
                <a:solidFill>
                  <a:srgbClr val="2E75B6"/>
                </a:solidFill>
                <a:effectLst/>
                <a:latin typeface="+mn-ea"/>
              </a:rPr>
              <a:t>4</a:t>
            </a:r>
            <a:r>
              <a:rPr lang="ko-KR" altLang="en-US" sz="1800" b="1" dirty="0">
                <a:solidFill>
                  <a:srgbClr val="2E75B6"/>
                </a:solidFill>
                <a:effectLst/>
                <a:latin typeface="+mn-ea"/>
              </a:rPr>
              <a:t>라운드 후보 양자 내성 </a:t>
            </a:r>
            <a:r>
              <a:rPr lang="ko-KR" altLang="en-US" sz="1800" b="1" dirty="0" err="1">
                <a:solidFill>
                  <a:srgbClr val="2E75B6"/>
                </a:solidFill>
                <a:effectLst/>
                <a:latin typeface="+mn-ea"/>
              </a:rPr>
              <a:t>암호군</a:t>
            </a:r>
            <a:r>
              <a:rPr lang="ko-KR" altLang="en-US" sz="1800" b="1" dirty="0">
                <a:solidFill>
                  <a:srgbClr val="2E75B6"/>
                </a:solidFill>
                <a:effectLst/>
                <a:latin typeface="+mn-ea"/>
              </a:rPr>
              <a:t> 대상</a:t>
            </a:r>
            <a:endParaRPr lang="en-US" altLang="ko-KR" sz="1800" b="1" dirty="0">
              <a:solidFill>
                <a:srgbClr val="2E75B6"/>
              </a:solidFill>
              <a:effectLst/>
              <a:latin typeface="+mn-ea"/>
            </a:endParaRPr>
          </a:p>
          <a:p>
            <a:pPr lvl="1"/>
            <a:r>
              <a:rPr lang="ko-KR" altLang="en-US" sz="1800" dirty="0">
                <a:effectLst/>
                <a:latin typeface="+mn-ea"/>
              </a:rPr>
              <a:t>사례들의 </a:t>
            </a:r>
            <a:r>
              <a:rPr lang="ko-KR" altLang="en-US" sz="1800" dirty="0" err="1">
                <a:effectLst/>
                <a:latin typeface="+mn-ea"/>
              </a:rPr>
              <a:t>재구현</a:t>
            </a:r>
            <a:r>
              <a:rPr lang="ko-KR" altLang="en-US" sz="1800" dirty="0">
                <a:effectLst/>
                <a:latin typeface="+mn-ea"/>
              </a:rPr>
              <a:t> 및 상세 분석을 위해 테스트 수행</a:t>
            </a:r>
            <a:br>
              <a:rPr lang="en-US" altLang="ko-KR" sz="1800" dirty="0">
                <a:effectLst/>
                <a:latin typeface="+mn-ea"/>
              </a:rPr>
            </a:br>
            <a:endParaRPr lang="en-US" altLang="ko-KR" sz="1800" dirty="0">
              <a:latin typeface="+mn-ea"/>
            </a:endParaRPr>
          </a:p>
          <a:p>
            <a:r>
              <a:rPr lang="ko-KR" altLang="en-US" sz="2000" b="1" dirty="0">
                <a:effectLst/>
                <a:latin typeface="+mn-ea"/>
              </a:rPr>
              <a:t>시뮬레이션 환경</a:t>
            </a:r>
            <a:r>
              <a:rPr lang="en-US" altLang="ko-KR" sz="2000" b="1" dirty="0">
                <a:effectLst/>
                <a:latin typeface="+mn-ea"/>
              </a:rPr>
              <a:t> </a:t>
            </a:r>
            <a:r>
              <a:rPr lang="ko-KR" altLang="en-US" sz="2000" b="1" dirty="0">
                <a:effectLst/>
                <a:latin typeface="+mn-ea"/>
              </a:rPr>
              <a:t>테스트</a:t>
            </a:r>
            <a:endParaRPr lang="en-US" altLang="ko-KR" sz="2000" b="1" dirty="0">
              <a:effectLst/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" altLang="ko-KR" sz="1800" dirty="0">
                <a:latin typeface="+mn-ea"/>
              </a:rPr>
              <a:t>OQS </a:t>
            </a:r>
            <a:r>
              <a:rPr lang="en-US" altLang="ko-KR" sz="1800" dirty="0" err="1">
                <a:latin typeface="+mn-ea"/>
              </a:rPr>
              <a:t>Openssl</a:t>
            </a:r>
            <a:r>
              <a:rPr lang="en-US" altLang="ko-KR" sz="1800" dirty="0">
                <a:latin typeface="+mn-ea"/>
              </a:rPr>
              <a:t>, NS-3 </a:t>
            </a:r>
            <a:r>
              <a:rPr lang="ko-KR" altLang="en-US" sz="1800" dirty="0">
                <a:latin typeface="+mn-ea"/>
              </a:rPr>
              <a:t>기반</a:t>
            </a:r>
            <a:r>
              <a:rPr lang="ko-KR" altLang="en-US" sz="1800" dirty="0">
                <a:effectLst/>
                <a:latin typeface="+mn-ea"/>
              </a:rPr>
              <a:t> 테스트 환경 구축</a:t>
            </a:r>
            <a:br>
              <a:rPr lang="en-US" altLang="ko-KR" sz="1800" dirty="0">
                <a:effectLst/>
                <a:latin typeface="+mn-ea"/>
              </a:rPr>
            </a:br>
            <a:r>
              <a:rPr lang="ko-KR" altLang="en-US" sz="1600" dirty="0">
                <a:effectLst/>
                <a:latin typeface="+mn-ea"/>
              </a:rPr>
              <a:t>다양한 프로토콜을 다양한 제약조건을 두고 확인 가능하기 위해</a:t>
            </a:r>
            <a:endParaRPr lang="en-US" altLang="ko-KR" sz="1600" dirty="0"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+mn-ea"/>
              </a:rPr>
              <a:t>네트워크 시뮬레이션 환경</a:t>
            </a:r>
            <a:endParaRPr lang="en-US" altLang="ko-KR" sz="1600" b="1" i="0" dirty="0">
              <a:effectLst/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b="1" i="0" dirty="0">
                <a:effectLst/>
                <a:latin typeface="+mn-ea"/>
              </a:rPr>
              <a:t>Point-to-Point </a:t>
            </a:r>
            <a:r>
              <a:rPr lang="ko-KR" altLang="en-US" sz="1400" b="1" i="0" dirty="0">
                <a:effectLst/>
                <a:latin typeface="+mn-ea"/>
              </a:rPr>
              <a:t>네트워크 시뮬레이션을 진행</a:t>
            </a:r>
          </a:p>
          <a:p>
            <a:pPr lvl="3">
              <a:lnSpc>
                <a:spcPct val="100000"/>
              </a:lnSpc>
            </a:pPr>
            <a:r>
              <a:rPr lang="ko-KR" altLang="en-US" sz="1200" b="0" i="0" dirty="0">
                <a:effectLst/>
                <a:latin typeface="+mn-ea"/>
              </a:rPr>
              <a:t>고정된 대역폭과 지연 시간을 가진 네트워크에서의 성능</a:t>
            </a:r>
          </a:p>
          <a:p>
            <a:pPr lvl="3">
              <a:lnSpc>
                <a:spcPct val="100000"/>
              </a:lnSpc>
            </a:pPr>
            <a:r>
              <a:rPr lang="ko-KR" altLang="en-US" sz="1200" b="0" i="0" dirty="0">
                <a:effectLst/>
                <a:latin typeface="+mn-ea"/>
              </a:rPr>
              <a:t>기본 </a:t>
            </a:r>
            <a:r>
              <a:rPr lang="en-US" altLang="ko-KR" sz="1200" b="0" i="0" dirty="0">
                <a:effectLst/>
                <a:latin typeface="+mn-ea"/>
              </a:rPr>
              <a:t>1,500</a:t>
            </a:r>
            <a:r>
              <a:rPr lang="ko-KR" altLang="en-US" sz="1200" b="0" i="0" dirty="0">
                <a:effectLst/>
                <a:latin typeface="+mn-ea"/>
              </a:rPr>
              <a:t>바이트의 </a:t>
            </a:r>
            <a:r>
              <a:rPr lang="en-US" altLang="ko-KR" sz="1200" b="0" i="0" dirty="0">
                <a:effectLst/>
                <a:latin typeface="+mn-ea"/>
              </a:rPr>
              <a:t>MTU</a:t>
            </a:r>
            <a:r>
              <a:rPr lang="ko-KR" altLang="en-US" sz="1200" b="0" i="0" dirty="0">
                <a:effectLst/>
                <a:latin typeface="+mn-ea"/>
              </a:rPr>
              <a:t>를 사용</a:t>
            </a:r>
          </a:p>
          <a:p>
            <a:pPr lvl="4">
              <a:lnSpc>
                <a:spcPct val="100000"/>
              </a:lnSpc>
            </a:pPr>
            <a:r>
              <a:rPr lang="en-US" altLang="ko-KR" sz="1200" b="0" i="0" dirty="0">
                <a:effectLst/>
                <a:latin typeface="+mn-ea"/>
              </a:rPr>
              <a:t>PQC</a:t>
            </a:r>
            <a:r>
              <a:rPr lang="ko-KR" altLang="en-US" sz="1200" b="0" i="0" dirty="0">
                <a:effectLst/>
                <a:latin typeface="+mn-ea"/>
              </a:rPr>
              <a:t>의 큰 인증서 크기</a:t>
            </a:r>
            <a:r>
              <a:rPr lang="en-US" altLang="ko-KR" sz="1200" b="0" i="0" dirty="0">
                <a:effectLst/>
                <a:latin typeface="+mn-ea"/>
              </a:rPr>
              <a:t>, </a:t>
            </a:r>
            <a:r>
              <a:rPr lang="ko-KR" altLang="en-US" sz="1200" b="0" i="0" dirty="0">
                <a:effectLst/>
                <a:latin typeface="+mn-ea"/>
              </a:rPr>
              <a:t>큰 키 사이즈로 </a:t>
            </a:r>
            <a:r>
              <a:rPr lang="en-US" altLang="ko-KR" sz="1200" b="0" i="0" dirty="0">
                <a:effectLst/>
                <a:latin typeface="+mn-ea"/>
              </a:rPr>
              <a:t>TCP </a:t>
            </a:r>
            <a:r>
              <a:rPr lang="ko-KR" altLang="en-US" sz="1200" b="0" i="0" dirty="0">
                <a:effectLst/>
                <a:latin typeface="+mn-ea"/>
              </a:rPr>
              <a:t>단편화 발생</a:t>
            </a:r>
          </a:p>
          <a:p>
            <a:pPr lvl="3">
              <a:lnSpc>
                <a:spcPct val="100000"/>
              </a:lnSpc>
            </a:pPr>
            <a:r>
              <a:rPr lang="ko-KR" altLang="en-US" sz="1200" b="0" i="0" dirty="0">
                <a:effectLst/>
                <a:latin typeface="+mn-ea"/>
              </a:rPr>
              <a:t>네트워크 지연</a:t>
            </a:r>
            <a:r>
              <a:rPr lang="en-US" altLang="ko-KR" sz="1200" b="0" i="0" dirty="0">
                <a:effectLst/>
                <a:latin typeface="+mn-ea"/>
              </a:rPr>
              <a:t> (delay)</a:t>
            </a:r>
            <a:r>
              <a:rPr lang="ko-KR" altLang="en-US" sz="1200" b="0" i="0" dirty="0">
                <a:effectLst/>
                <a:latin typeface="+mn-ea"/>
              </a:rPr>
              <a:t>의 영향을 받을 수 있음</a:t>
            </a:r>
          </a:p>
          <a:p>
            <a:pPr lvl="3">
              <a:lnSpc>
                <a:spcPct val="100000"/>
              </a:lnSpc>
            </a:pPr>
            <a:r>
              <a:rPr lang="ko-KR" altLang="en-US" sz="1200" b="0" i="0" dirty="0">
                <a:effectLst/>
                <a:latin typeface="+mn-ea"/>
              </a:rPr>
              <a:t>실험에는 </a:t>
            </a:r>
            <a:r>
              <a:rPr lang="en-US" altLang="ko-KR" sz="1200" b="0" i="0" dirty="0">
                <a:effectLst/>
                <a:latin typeface="+mn-ea"/>
              </a:rPr>
              <a:t>5ms, 100ms, 200ms</a:t>
            </a:r>
            <a:r>
              <a:rPr lang="ko-KR" altLang="en-US" sz="1200" b="0" i="0" dirty="0">
                <a:effectLst/>
                <a:latin typeface="+mn-ea"/>
              </a:rPr>
              <a:t>의 네트워크 지연을 추가하여 측정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PC :</a:t>
            </a:r>
            <a:r>
              <a:rPr lang="en-US" altLang="ko-KR" sz="1600" dirty="0">
                <a:latin typeface="+mn-ea"/>
              </a:rPr>
              <a:t> Intel(R) Core(TM) i5-8259U CPU @ 2.30GHz, </a:t>
            </a:r>
            <a:r>
              <a:rPr lang="ko-KR" altLang="en-US" sz="1600" dirty="0">
                <a:latin typeface="+mn-ea"/>
              </a:rPr>
              <a:t>우분투</a:t>
            </a:r>
            <a:endParaRPr lang="en-US" altLang="ko-KR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프로토콜</a:t>
            </a:r>
            <a:endParaRPr lang="en-US" altLang="ko-KR" sz="1600" b="1" dirty="0"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+mn-ea"/>
              </a:rPr>
              <a:t>PQC Only, hybrid (PQC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ECC)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/>
              <a:latin typeface="+mn-ea"/>
            </a:endParaRPr>
          </a:p>
          <a:p>
            <a:pPr lvl="1"/>
            <a:endParaRPr lang="en-US" altLang="ko-KR" sz="2000" b="1" dirty="0">
              <a:effectLst/>
              <a:latin typeface="+mn-ea"/>
            </a:endParaRPr>
          </a:p>
          <a:p>
            <a:pPr lvl="1"/>
            <a:endParaRPr lang="en-US" altLang="ko-Kore-KR" sz="2000" dirty="0">
              <a:effectLst/>
              <a:latin typeface="+mn-ea"/>
            </a:endParaRPr>
          </a:p>
          <a:p>
            <a:pPr lvl="2"/>
            <a:endParaRPr lang="ko-KR" altLang="en-US" sz="1200" dirty="0">
              <a:latin typeface="+mn-ea"/>
            </a:endParaRPr>
          </a:p>
          <a:p>
            <a:pPr lvl="2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D83F93-C90F-4E1B-A20A-5BCE57326BF3}"/>
              </a:ext>
            </a:extLst>
          </p:cNvPr>
          <p:cNvGrpSpPr/>
          <p:nvPr/>
        </p:nvGrpSpPr>
        <p:grpSpPr>
          <a:xfrm>
            <a:off x="8193974" y="207747"/>
            <a:ext cx="3444721" cy="4262653"/>
            <a:chOff x="7163528" y="1096542"/>
            <a:chExt cx="4936782" cy="54535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9FF746-0AF7-BC99-D220-CB8B83630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12" t="1326" b="5655"/>
            <a:stretch/>
          </p:blipFill>
          <p:spPr>
            <a:xfrm>
              <a:off x="7163528" y="1096542"/>
              <a:ext cx="4936782" cy="545359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86E74E-75B7-94D5-0C88-C8D1746FC572}"/>
                </a:ext>
              </a:extLst>
            </p:cNvPr>
            <p:cNvSpPr/>
            <p:nvPr/>
          </p:nvSpPr>
          <p:spPr>
            <a:xfrm>
              <a:off x="7163528" y="1828800"/>
              <a:ext cx="4936782" cy="1427356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241B05-539C-FFCB-969C-DF8C32A14E03}"/>
                </a:ext>
              </a:extLst>
            </p:cNvPr>
            <p:cNvSpPr/>
            <p:nvPr/>
          </p:nvSpPr>
          <p:spPr>
            <a:xfrm>
              <a:off x="7163528" y="3256155"/>
              <a:ext cx="4936782" cy="1903609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D0DA34-62D5-A231-82F2-A48082A6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42" y="3999446"/>
            <a:ext cx="5090410" cy="28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7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777A7-E21F-1973-0F4A-2E34FA80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하이브리드 키 교환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48FB0-7F80-7AA9-77AF-B5BCDFA14DA8}"/>
              </a:ext>
            </a:extLst>
          </p:cNvPr>
          <p:cNvSpPr txBox="1"/>
          <p:nvPr/>
        </p:nvSpPr>
        <p:spPr>
          <a:xfrm>
            <a:off x="0" y="6658676"/>
            <a:ext cx="71009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900" dirty="0"/>
              <a:t>https://www.ic.gc.ca/eic/site/smt-gst.nsf/vwapj/CFDIR-Prati-Tech-Quant-EN.pdf/$file/CFDIR-Prati-Tech-Quant-EN.pdf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050409-C40C-B3FB-3946-A9AD354FD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07" t="4243" r="4984" b="7247"/>
          <a:stretch/>
        </p:blipFill>
        <p:spPr>
          <a:xfrm>
            <a:off x="8005410" y="3350708"/>
            <a:ext cx="4186589" cy="3465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E1D3BB9-4CC4-E350-6D38-32E6E9E8D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9" t="61002" r="70308" b="9420"/>
          <a:stretch/>
        </p:blipFill>
        <p:spPr>
          <a:xfrm>
            <a:off x="3550494" y="5050972"/>
            <a:ext cx="1169555" cy="13674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A24F99-95E0-91AF-A8E8-2162A4F3C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1" t="29845" r="63775" b="40577"/>
          <a:stretch/>
        </p:blipFill>
        <p:spPr>
          <a:xfrm>
            <a:off x="5091013" y="5088382"/>
            <a:ext cx="2772407" cy="1367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5B3FA-7025-6D2D-9C9D-9D36DF813986}"/>
              </a:ext>
            </a:extLst>
          </p:cNvPr>
          <p:cNvSpPr txBox="1"/>
          <p:nvPr/>
        </p:nvSpPr>
        <p:spPr>
          <a:xfrm>
            <a:off x="411920" y="3293701"/>
            <a:ext cx="7232216" cy="646331"/>
          </a:xfrm>
          <a:prstGeom prst="rect">
            <a:avLst/>
          </a:prstGeom>
          <a:noFill/>
          <a:ln w="12700">
            <a:solidFill>
              <a:srgbClr val="A6A6A6"/>
            </a:solidFill>
            <a:prstDash val="lgDash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HNDL</a:t>
            </a:r>
            <a:r>
              <a:rPr kumimoji="1" lang="en-US" altLang="ko-KR" sz="2000" dirty="0"/>
              <a:t>(Harvest Now, Decrypt Later) </a:t>
            </a:r>
            <a:r>
              <a:rPr kumimoji="1" lang="ko-KR" altLang="en-US" sz="2000" dirty="0"/>
              <a:t>공격에 대응</a:t>
            </a:r>
            <a:endParaRPr kumimoji="1" lang="en-US" altLang="ko-KR" sz="2000" dirty="0"/>
          </a:p>
          <a:p>
            <a:pPr lvl="1"/>
            <a:r>
              <a:rPr lang="en-US" altLang="ko-KR" sz="1600" dirty="0"/>
              <a:t>“</a:t>
            </a:r>
            <a:r>
              <a:rPr lang="ko-KR" altLang="en-US" sz="1600" dirty="0"/>
              <a:t>현재는 암호화된 통신을 수집하고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나중에 복호화 기술이 발전하면 해독</a:t>
            </a:r>
            <a:r>
              <a:rPr lang="en-US" altLang="ko-KR" sz="1600" dirty="0"/>
              <a:t>”</a:t>
            </a:r>
            <a:endParaRPr lang="ko-KR" altLang="en-US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4709D5-C7F9-2036-53C4-644EAE4AA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76" t="4243" r="4891" b="7247"/>
          <a:stretch/>
        </p:blipFill>
        <p:spPr>
          <a:xfrm>
            <a:off x="10098705" y="3337645"/>
            <a:ext cx="2122820" cy="350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2B313-9876-07D2-A9EE-1E567810632F}"/>
              </a:ext>
            </a:extLst>
          </p:cNvPr>
          <p:cNvSpPr txBox="1"/>
          <p:nvPr/>
        </p:nvSpPr>
        <p:spPr>
          <a:xfrm>
            <a:off x="-12516" y="1123286"/>
            <a:ext cx="991262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70C0"/>
                </a:solidFill>
              </a:rPr>
              <a:t>두 개 이상의 다른 암호화 </a:t>
            </a:r>
            <a:r>
              <a:rPr lang="ko-KR" altLang="en-US" sz="2000" dirty="0"/>
              <a:t>가정을 기반으로 </a:t>
            </a:r>
            <a:r>
              <a:rPr lang="ko-KR" altLang="en-US" sz="2000" b="1" dirty="0">
                <a:solidFill>
                  <a:srgbClr val="0070C0"/>
                </a:solidFill>
              </a:rPr>
              <a:t>한 키 교환 알고리즘을 사용</a:t>
            </a:r>
            <a:r>
              <a:rPr lang="ko-KR" altLang="en-US" sz="2000" dirty="0"/>
              <a:t>하는 것</a:t>
            </a:r>
            <a:endParaRPr lang="en-US" altLang="ko-KR" sz="2000" dirty="0"/>
          </a:p>
          <a:p>
            <a:pPr lvl="1"/>
            <a:r>
              <a:rPr lang="en-US" altLang="ko-KR" dirty="0"/>
              <a:t>Ex)</a:t>
            </a:r>
            <a:r>
              <a:rPr lang="ko-KR" altLang="en-US" dirty="0"/>
              <a:t>타원 곡선 </a:t>
            </a:r>
            <a:r>
              <a:rPr lang="en-US" altLang="ko-KR" dirty="0"/>
              <a:t>Diffie-Hellman</a:t>
            </a:r>
            <a:r>
              <a:rPr lang="ko-KR" altLang="en-US" dirty="0"/>
              <a:t>과 </a:t>
            </a:r>
            <a:r>
              <a:rPr lang="en-US" altLang="ko-KR" dirty="0"/>
              <a:t>PQC </a:t>
            </a:r>
            <a:r>
              <a:rPr lang="ko-KR" altLang="en-US" dirty="0"/>
              <a:t>알고리즘 사용</a:t>
            </a:r>
            <a:endParaRPr lang="en-US" altLang="ko-KR" dirty="0"/>
          </a:p>
          <a:p>
            <a:br>
              <a:rPr lang="en-US" altLang="ko-KR" sz="1050" dirty="0"/>
            </a:b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초기 사용자에게 </a:t>
            </a:r>
            <a:r>
              <a:rPr lang="ko-KR" altLang="en-US" sz="2000" b="1" dirty="0">
                <a:solidFill>
                  <a:srgbClr val="0070C0"/>
                </a:solidFill>
              </a:rPr>
              <a:t>기존 보안성과 포스트</a:t>
            </a:r>
            <a:r>
              <a:rPr lang="en-US" altLang="ko-KR" sz="2000" b="1" dirty="0">
                <a:solidFill>
                  <a:srgbClr val="0070C0"/>
                </a:solidFill>
              </a:rPr>
              <a:t>-</a:t>
            </a:r>
            <a:r>
              <a:rPr lang="ko-KR" altLang="en-US" sz="2000" b="1" dirty="0">
                <a:solidFill>
                  <a:srgbClr val="0070C0"/>
                </a:solidFill>
              </a:rPr>
              <a:t>양자 보안을 제공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새로운 포스트</a:t>
            </a:r>
            <a:r>
              <a:rPr lang="en-US" altLang="ko-KR" dirty="0"/>
              <a:t>-</a:t>
            </a:r>
            <a:r>
              <a:rPr lang="ko-KR" altLang="en-US" dirty="0"/>
              <a:t>양자 알고리즘 신뢰도가 비교적 낮으므로 </a:t>
            </a:r>
            <a:r>
              <a:rPr lang="ko-KR" altLang="en-US" b="1" dirty="0"/>
              <a:t>기존 암호화를 유지하며 대비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적어도 하나의 키 교환 메커니즘이 안전할 때 공유된 비밀을 보호</a:t>
            </a:r>
          </a:p>
        </p:txBody>
      </p:sp>
    </p:spTree>
    <p:extLst>
      <p:ext uri="{BB962C8B-B14F-4D97-AF65-F5344CB8AC3E}">
        <p14:creationId xmlns:p14="http://schemas.microsoft.com/office/powerpoint/2010/main" val="163260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5C93A-067A-CA8F-968D-8B0103D1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PQC </a:t>
            </a:r>
            <a:r>
              <a:rPr lang="ko-KR" altLang="en-US" dirty="0"/>
              <a:t>하이브리드 키 설정</a:t>
            </a:r>
            <a:endParaRPr kumimoji="1" lang="ko-Kore-KR" altLang="en-US" dirty="0"/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EFFD68-412E-1A12-27C7-E8441B9AB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22276" r="8111"/>
          <a:stretch/>
        </p:blipFill>
        <p:spPr>
          <a:xfrm>
            <a:off x="0" y="1312074"/>
            <a:ext cx="7586928" cy="549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68EF23-30EA-A347-3CBC-7A73E92814AE}"/>
              </a:ext>
            </a:extLst>
          </p:cNvPr>
          <p:cNvSpPr txBox="1"/>
          <p:nvPr/>
        </p:nvSpPr>
        <p:spPr>
          <a:xfrm>
            <a:off x="1828707" y="969910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Client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56A65-F08D-E99C-09A1-CFA136E6049F}"/>
              </a:ext>
            </a:extLst>
          </p:cNvPr>
          <p:cNvSpPr txBox="1"/>
          <p:nvPr/>
        </p:nvSpPr>
        <p:spPr>
          <a:xfrm>
            <a:off x="4655317" y="997920"/>
            <a:ext cx="10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D6EF-55E1-3C34-6ACD-0F31E5F7EF40}"/>
              </a:ext>
            </a:extLst>
          </p:cNvPr>
          <p:cNvSpPr txBox="1"/>
          <p:nvPr/>
        </p:nvSpPr>
        <p:spPr>
          <a:xfrm>
            <a:off x="7316106" y="1609856"/>
            <a:ext cx="5144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/>
              <a:t>전통적인 방식으로 키를 교환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K_DH</a:t>
            </a:r>
            <a:r>
              <a:rPr kumimoji="1" lang="ko-KR" altLang="en-US" dirty="0"/>
              <a:t> 생성 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A9B02F-D78F-BA90-731A-9B2604C2D5A3}"/>
              </a:ext>
            </a:extLst>
          </p:cNvPr>
          <p:cNvSpPr txBox="1"/>
          <p:nvPr/>
        </p:nvSpPr>
        <p:spPr>
          <a:xfrm>
            <a:off x="7825838" y="2917513"/>
            <a:ext cx="460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PQC </a:t>
            </a:r>
            <a:r>
              <a:rPr lang="ko-KR" altLang="en-US" b="1" dirty="0"/>
              <a:t>방식으로 키를 교환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K_PQ</a:t>
            </a:r>
            <a:r>
              <a:rPr lang="ko-KR" altLang="en-US" dirty="0"/>
              <a:t>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E5AF3-4456-354E-76C6-125ACD42761E}"/>
              </a:ext>
            </a:extLst>
          </p:cNvPr>
          <p:cNvSpPr txBox="1"/>
          <p:nvPr/>
        </p:nvSpPr>
        <p:spPr>
          <a:xfrm>
            <a:off x="8710549" y="3953546"/>
            <a:ext cx="356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b="1" dirty="0"/>
              <a:t>KDF(K_DH, K_PQ) → K_hy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841D-E27D-DEB4-A0D3-2444AE86F4FB}"/>
              </a:ext>
            </a:extLst>
          </p:cNvPr>
          <p:cNvSpPr txBox="1"/>
          <p:nvPr/>
        </p:nvSpPr>
        <p:spPr>
          <a:xfrm>
            <a:off x="7586928" y="4304972"/>
            <a:ext cx="4602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dirty="0"/>
              <a:t>K_DH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ore-KR" altLang="en-US" sz="1200" dirty="0"/>
              <a:t>K_PQ로 얻어진 두 키 값을 결합</a:t>
            </a:r>
            <a:r>
              <a:rPr lang="ko-KR" altLang="en-US" sz="1200" dirty="0"/>
              <a:t> </a:t>
            </a:r>
            <a:r>
              <a:rPr lang="ko-Kore-KR" altLang="en-US" sz="1200" dirty="0"/>
              <a:t>하나의 키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5D66A5-6047-B90E-A13A-96CBDA912CCF}"/>
              </a:ext>
            </a:extLst>
          </p:cNvPr>
          <p:cNvSpPr txBox="1"/>
          <p:nvPr/>
        </p:nvSpPr>
        <p:spPr>
          <a:xfrm>
            <a:off x="7586928" y="5781153"/>
            <a:ext cx="460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통신은 생성된 </a:t>
            </a:r>
            <a:r>
              <a:rPr lang="en-US" altLang="ko-Kore-KR" b="1" dirty="0" err="1"/>
              <a:t>K_hy</a:t>
            </a:r>
            <a:r>
              <a:rPr lang="en-US" altLang="ko-Kore-KR" b="1" dirty="0"/>
              <a:t> </a:t>
            </a:r>
            <a:r>
              <a:rPr lang="ko-KR" altLang="en-US" b="1" dirty="0"/>
              <a:t>키를 사용하여 암호화</a:t>
            </a:r>
            <a:endParaRPr lang="ko-Kore-KR" altLang="en-US" b="1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5DCC49C2-F7C0-B6E6-4EA2-BC23F4D95F3F}"/>
              </a:ext>
            </a:extLst>
          </p:cNvPr>
          <p:cNvCxnSpPr>
            <a:cxnSpLocks/>
          </p:cNvCxnSpPr>
          <p:nvPr/>
        </p:nvCxnSpPr>
        <p:spPr>
          <a:xfrm>
            <a:off x="6888888" y="1625651"/>
            <a:ext cx="5091077" cy="0"/>
          </a:xfrm>
          <a:prstGeom prst="line">
            <a:avLst/>
          </a:prstGeom>
          <a:ln w="38100">
            <a:solidFill>
              <a:srgbClr val="F1F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BD60EC1-102A-98D8-260C-29A3B3A958F6}"/>
              </a:ext>
            </a:extLst>
          </p:cNvPr>
          <p:cNvCxnSpPr>
            <a:cxnSpLocks/>
          </p:cNvCxnSpPr>
          <p:nvPr/>
        </p:nvCxnSpPr>
        <p:spPr>
          <a:xfrm>
            <a:off x="6908114" y="2908182"/>
            <a:ext cx="5091077" cy="0"/>
          </a:xfrm>
          <a:prstGeom prst="line">
            <a:avLst/>
          </a:prstGeom>
          <a:ln w="28575">
            <a:solidFill>
              <a:srgbClr val="7ED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C01A374-EA41-8A30-1B4C-B34E3160C101}"/>
              </a:ext>
            </a:extLst>
          </p:cNvPr>
          <p:cNvCxnSpPr>
            <a:cxnSpLocks/>
          </p:cNvCxnSpPr>
          <p:nvPr/>
        </p:nvCxnSpPr>
        <p:spPr>
          <a:xfrm>
            <a:off x="6901894" y="3971451"/>
            <a:ext cx="5091077" cy="0"/>
          </a:xfrm>
          <a:prstGeom prst="line">
            <a:avLst/>
          </a:prstGeom>
          <a:ln w="28575">
            <a:solidFill>
              <a:srgbClr val="4EAB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2569BF20-2A3D-0E2D-531A-0D67E6DC134D}"/>
              </a:ext>
            </a:extLst>
          </p:cNvPr>
          <p:cNvCxnSpPr>
            <a:cxnSpLocks/>
          </p:cNvCxnSpPr>
          <p:nvPr/>
        </p:nvCxnSpPr>
        <p:spPr>
          <a:xfrm>
            <a:off x="5207973" y="5781153"/>
            <a:ext cx="6784998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9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C2439-E980-F8D2-C750-B9FA51F9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2" y="981967"/>
            <a:ext cx="11369675" cy="5603875"/>
          </a:xfrm>
        </p:spPr>
        <p:txBody>
          <a:bodyPr>
            <a:normAutofit/>
          </a:bodyPr>
          <a:lstStyle/>
          <a:p>
            <a:pPr marL="156600"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>
                <a:latin typeface="+mn-ea"/>
              </a:rPr>
              <a:t>KEM </a:t>
            </a:r>
            <a:r>
              <a:rPr lang="ko-KR" altLang="en-US" sz="2000" b="1" dirty="0">
                <a:latin typeface="+mn-ea"/>
              </a:rPr>
              <a:t>성능 비교</a:t>
            </a:r>
            <a:r>
              <a:rPr lang="en-US" altLang="ko-KR" sz="2000" b="1" dirty="0">
                <a:latin typeface="+mn-ea"/>
              </a:rPr>
              <a:t> : </a:t>
            </a:r>
            <a:r>
              <a:rPr lang="en-US" altLang="ko-KR" sz="2000" b="1" dirty="0" err="1">
                <a:latin typeface="+mn-ea"/>
              </a:rPr>
              <a:t>Kyber</a:t>
            </a:r>
            <a:r>
              <a:rPr lang="en-US" altLang="ko-KR" sz="2000" b="1" dirty="0">
                <a:latin typeface="+mn-ea"/>
              </a:rPr>
              <a:t> &gt; BIKE &gt; HQC</a:t>
            </a:r>
            <a:r>
              <a:rPr lang="en-US" altLang="ko-KR" sz="2000" dirty="0">
                <a:latin typeface="+mn-ea"/>
              </a:rPr>
              <a:t> | </a:t>
            </a:r>
            <a:r>
              <a:rPr lang="en-US" altLang="ko-KR" sz="2000" b="1" dirty="0">
                <a:latin typeface="+mn-ea"/>
              </a:rPr>
              <a:t>DSA </a:t>
            </a:r>
            <a:r>
              <a:rPr lang="ko-KR" altLang="en-US" sz="2000" b="1" dirty="0">
                <a:latin typeface="+mn-ea"/>
              </a:rPr>
              <a:t>성능 비교</a:t>
            </a:r>
            <a:r>
              <a:rPr lang="en-US" altLang="ko-KR" sz="2000" b="1" dirty="0">
                <a:latin typeface="+mn-ea"/>
              </a:rPr>
              <a:t> : Falcon &gt; </a:t>
            </a:r>
            <a:r>
              <a:rPr lang="en-US" altLang="ko-KR" sz="2000" b="1" dirty="0" err="1">
                <a:latin typeface="+mn-ea"/>
              </a:rPr>
              <a:t>Dilithium</a:t>
            </a:r>
            <a:r>
              <a:rPr lang="en-US" altLang="ko-KR" sz="2000" b="1" dirty="0">
                <a:latin typeface="+mn-ea"/>
              </a:rPr>
              <a:t> &gt; SPHINCS+</a:t>
            </a:r>
          </a:p>
          <a:p>
            <a:pPr marL="156600">
              <a:lnSpc>
                <a:spcPct val="100000"/>
              </a:lnSpc>
              <a:spcBef>
                <a:spcPts val="600"/>
              </a:spcBef>
            </a:pPr>
            <a:r>
              <a:rPr kumimoji="1" lang="ko-KR" altLang="en-US" sz="2000" dirty="0">
                <a:highlight>
                  <a:srgbClr val="FFFF00"/>
                </a:highlight>
                <a:latin typeface="+mn-ea"/>
              </a:rPr>
              <a:t>전송되는 데이터의 크기가 클수록 네트워크 전송 지연에 큰 영향을 받음</a:t>
            </a:r>
            <a:r>
              <a:rPr kumimoji="1" lang="en-US" altLang="ko-KR" sz="2000" dirty="0">
                <a:highlight>
                  <a:srgbClr val="FFFF00"/>
                </a:highlight>
                <a:latin typeface="+mn-ea"/>
              </a:rPr>
              <a:t> (e.g. SPHINCS+)</a:t>
            </a:r>
          </a:p>
          <a:p>
            <a:pPr marL="156600">
              <a:lnSpc>
                <a:spcPct val="100000"/>
              </a:lnSpc>
              <a:spcBef>
                <a:spcPts val="600"/>
              </a:spcBef>
            </a:pPr>
            <a:r>
              <a:rPr kumimoji="1" lang="en-US" altLang="en-US" sz="2000" dirty="0">
                <a:latin typeface="+mn-ea"/>
              </a:rPr>
              <a:t>PQC only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en-US" altLang="ko-KR" sz="2000" dirty="0">
                <a:latin typeface="+mn-ea"/>
              </a:rPr>
              <a:t>Hybrid </a:t>
            </a:r>
            <a:r>
              <a:rPr kumimoji="1" lang="ko-KR" altLang="en-US" sz="2000" dirty="0">
                <a:latin typeface="+mn-ea"/>
              </a:rPr>
              <a:t>비교 시 </a:t>
            </a:r>
            <a:r>
              <a:rPr kumimoji="1" lang="en-US" altLang="ko-KR" sz="2000" dirty="0">
                <a:latin typeface="+mn-ea"/>
              </a:rPr>
              <a:t>PQC</a:t>
            </a:r>
            <a:r>
              <a:rPr kumimoji="1" lang="ko-KR" altLang="en-US" sz="2000" dirty="0">
                <a:latin typeface="+mn-ea"/>
              </a:rPr>
              <a:t>의 성능에 의해 전체 성능이 좌우됨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1A1EAE5-7AF9-0FE6-9F8F-85814E41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ko-KR" altLang="en-US" sz="3200" b="1" dirty="0"/>
              <a:t> 네트워크 환경에서의</a:t>
            </a:r>
            <a:r>
              <a:rPr kumimoji="1" lang="ko-Kore-KR" altLang="en-US" sz="3200" b="1" dirty="0"/>
              <a:t> </a:t>
            </a:r>
            <a:r>
              <a:rPr kumimoji="1" lang="en-US" altLang="ko-Kore-KR" sz="3200" b="1" dirty="0"/>
              <a:t>KEM &amp; DSA </a:t>
            </a:r>
            <a:r>
              <a:rPr kumimoji="1" lang="ko-KR" altLang="en-US" sz="3200" b="1" dirty="0"/>
              <a:t>테스트 결과</a:t>
            </a:r>
            <a:endParaRPr kumimoji="1" lang="ko-Kore-KR" altLang="en-US" sz="3200" b="1" dirty="0"/>
          </a:p>
        </p:txBody>
      </p:sp>
      <p:pic>
        <p:nvPicPr>
          <p:cNvPr id="2" name="그림 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899BEA8-7723-E160-ADED-5584BFF048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 b="7805"/>
          <a:stretch/>
        </p:blipFill>
        <p:spPr>
          <a:xfrm>
            <a:off x="6240234" y="2220774"/>
            <a:ext cx="5470793" cy="194595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3E2B583-FC22-E325-0067-176414E5F2E7}"/>
              </a:ext>
            </a:extLst>
          </p:cNvPr>
          <p:cNvGrpSpPr/>
          <p:nvPr/>
        </p:nvGrpSpPr>
        <p:grpSpPr>
          <a:xfrm>
            <a:off x="192405" y="4431172"/>
            <a:ext cx="5020330" cy="2257200"/>
            <a:chOff x="1282890" y="2415600"/>
            <a:chExt cx="9860186" cy="4442400"/>
          </a:xfrm>
        </p:grpSpPr>
        <p:pic>
          <p:nvPicPr>
            <p:cNvPr id="6" name="그림 5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4916F558-1636-1DCE-3F99-72A580404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9" b="2349"/>
            <a:stretch/>
          </p:blipFill>
          <p:spPr>
            <a:xfrm>
              <a:off x="1282890" y="2415600"/>
              <a:ext cx="9860186" cy="44424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983FC1-B6CF-EB12-6FE1-BB21853E482E}"/>
                </a:ext>
              </a:extLst>
            </p:cNvPr>
            <p:cNvSpPr/>
            <p:nvPr/>
          </p:nvSpPr>
          <p:spPr>
            <a:xfrm>
              <a:off x="1637731" y="3780430"/>
              <a:ext cx="3603009" cy="2156346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FD05E2-E5A2-A505-076B-6FA0F8A77809}"/>
                </a:ext>
              </a:extLst>
            </p:cNvPr>
            <p:cNvSpPr/>
            <p:nvPr/>
          </p:nvSpPr>
          <p:spPr>
            <a:xfrm>
              <a:off x="5283956" y="3780430"/>
              <a:ext cx="3218598" cy="2156346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9E98B1-A719-C366-AB15-5164E9611BCB}"/>
                </a:ext>
              </a:extLst>
            </p:cNvPr>
            <p:cNvSpPr/>
            <p:nvPr/>
          </p:nvSpPr>
          <p:spPr>
            <a:xfrm>
              <a:off x="8557146" y="2482728"/>
              <a:ext cx="2472520" cy="3454047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3D39C5-1BEB-E54F-A36C-E8E28B1AD888}"/>
                </a:ext>
              </a:extLst>
            </p:cNvPr>
            <p:cNvSpPr txBox="1"/>
            <p:nvPr/>
          </p:nvSpPr>
          <p:spPr>
            <a:xfrm>
              <a:off x="10517553" y="2579427"/>
              <a:ext cx="539407" cy="664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800" dirty="0"/>
                <a:t>L5</a:t>
              </a:r>
              <a:endParaRPr kumimoji="1" lang="ko-Kore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4D369-51F8-4B42-7CD8-354371E2C0E4}"/>
                </a:ext>
              </a:extLst>
            </p:cNvPr>
            <p:cNvSpPr txBox="1"/>
            <p:nvPr/>
          </p:nvSpPr>
          <p:spPr>
            <a:xfrm>
              <a:off x="7990442" y="3771332"/>
              <a:ext cx="539407" cy="664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800" dirty="0"/>
                <a:t>L3</a:t>
              </a:r>
              <a:endParaRPr kumimoji="1" lang="ko-Kore-KR" altLang="en-US" sz="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BAD83A-E137-5BDC-0155-5311B6F8A03A}"/>
                </a:ext>
              </a:extLst>
            </p:cNvPr>
            <p:cNvSpPr txBox="1"/>
            <p:nvPr/>
          </p:nvSpPr>
          <p:spPr>
            <a:xfrm>
              <a:off x="3125337" y="3771332"/>
              <a:ext cx="2158618" cy="42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800" dirty="0"/>
                <a:t>근소한 차이 </a:t>
              </a:r>
              <a:r>
                <a:rPr kumimoji="1" lang="en-US" altLang="ko-KR" sz="800" dirty="0"/>
                <a:t>:</a:t>
              </a:r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L1</a:t>
              </a:r>
              <a:endParaRPr kumimoji="1" lang="ko-Kore-KR" altLang="en-US" sz="800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A72C9-BFF6-F751-0576-D4AD63179240}"/>
              </a:ext>
            </a:extLst>
          </p:cNvPr>
          <p:cNvCxnSpPr/>
          <p:nvPr/>
        </p:nvCxnSpPr>
        <p:spPr>
          <a:xfrm>
            <a:off x="31749" y="4241306"/>
            <a:ext cx="12128500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BCC9E6-EE4C-D4B4-2D2B-9A50DC01A348}"/>
              </a:ext>
            </a:extLst>
          </p:cNvPr>
          <p:cNvSpPr txBox="1"/>
          <p:nvPr/>
        </p:nvSpPr>
        <p:spPr>
          <a:xfrm>
            <a:off x="5346978" y="2747044"/>
            <a:ext cx="82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PQC </a:t>
            </a:r>
          </a:p>
          <a:p>
            <a:pPr algn="ctr"/>
            <a:r>
              <a:rPr lang="en-US" altLang="ko-KR" dirty="0"/>
              <a:t>Only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A2BE4-C187-1735-29BC-D7F4E473961B}"/>
              </a:ext>
            </a:extLst>
          </p:cNvPr>
          <p:cNvSpPr txBox="1"/>
          <p:nvPr/>
        </p:nvSpPr>
        <p:spPr>
          <a:xfrm>
            <a:off x="5295511" y="53151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Hybrid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F26F55-CB48-A84F-48F1-C2A13D6FA4A6}"/>
              </a:ext>
            </a:extLst>
          </p:cNvPr>
          <p:cNvGrpSpPr/>
          <p:nvPr/>
        </p:nvGrpSpPr>
        <p:grpSpPr>
          <a:xfrm>
            <a:off x="6203136" y="4514413"/>
            <a:ext cx="5507891" cy="2338799"/>
            <a:chOff x="996287" y="2489768"/>
            <a:chExt cx="10287222" cy="4368231"/>
          </a:xfrm>
        </p:grpSpPr>
        <p:pic>
          <p:nvPicPr>
            <p:cNvPr id="18" name="그림 17" descr="스크린샷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E8808AA5-415E-B4B8-E14C-B0558B31E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5"/>
            <a:stretch/>
          </p:blipFill>
          <p:spPr>
            <a:xfrm>
              <a:off x="996287" y="2489768"/>
              <a:ext cx="10287222" cy="436823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717D158-1F27-9107-04AD-7A9187633BE2}"/>
                </a:ext>
              </a:extLst>
            </p:cNvPr>
            <p:cNvSpPr/>
            <p:nvPr/>
          </p:nvSpPr>
          <p:spPr>
            <a:xfrm>
              <a:off x="1637730" y="2714030"/>
              <a:ext cx="4203511" cy="3046038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17C454-4EF7-41B9-6AD9-A89702FEF3B2}"/>
                </a:ext>
              </a:extLst>
            </p:cNvPr>
            <p:cNvSpPr/>
            <p:nvPr/>
          </p:nvSpPr>
          <p:spPr>
            <a:xfrm>
              <a:off x="8978492" y="2537320"/>
              <a:ext cx="1941989" cy="3222747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A0E280E-2A16-54E5-A296-A0129075E652}"/>
                </a:ext>
              </a:extLst>
            </p:cNvPr>
            <p:cNvSpPr/>
            <p:nvPr/>
          </p:nvSpPr>
          <p:spPr>
            <a:xfrm>
              <a:off x="6883022" y="2537320"/>
              <a:ext cx="1941989" cy="3222747"/>
            </a:xfrm>
            <a:prstGeom prst="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2" name="그림 21" descr="스크린샷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46E3638-43ED-9116-14D8-DFB309F12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" t="6297" r="78132" b="65615"/>
            <a:stretch/>
          </p:blipFill>
          <p:spPr>
            <a:xfrm>
              <a:off x="1347770" y="2552130"/>
              <a:ext cx="1914043" cy="12967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92BF02-48A9-EEC5-35CD-657674909793}"/>
                </a:ext>
              </a:extLst>
            </p:cNvPr>
            <p:cNvSpPr txBox="1"/>
            <p:nvPr/>
          </p:nvSpPr>
          <p:spPr>
            <a:xfrm>
              <a:off x="6883022" y="2599207"/>
              <a:ext cx="796321" cy="5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L3</a:t>
              </a:r>
              <a:endParaRPr kumimoji="1" lang="ko-Kore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A75BD3-D611-4837-6F1D-C3DAB2138126}"/>
                </a:ext>
              </a:extLst>
            </p:cNvPr>
            <p:cNvSpPr txBox="1"/>
            <p:nvPr/>
          </p:nvSpPr>
          <p:spPr>
            <a:xfrm>
              <a:off x="8962891" y="2552129"/>
              <a:ext cx="903898" cy="5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L</a:t>
              </a:r>
              <a:r>
                <a:rPr kumimoji="1" lang="en-US" altLang="ko-KR" sz="1200" dirty="0"/>
                <a:t>5</a:t>
              </a:r>
              <a:endParaRPr kumimoji="1" lang="ko-Kore-KR" alt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D6720C-D9CF-BF43-1DD1-1CBBBECA400C}"/>
                </a:ext>
              </a:extLst>
            </p:cNvPr>
            <p:cNvSpPr txBox="1"/>
            <p:nvPr/>
          </p:nvSpPr>
          <p:spPr>
            <a:xfrm>
              <a:off x="4537184" y="2714029"/>
              <a:ext cx="1292363" cy="5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L</a:t>
              </a:r>
              <a:r>
                <a:rPr kumimoji="1" lang="en-US" altLang="ko-KR" sz="1200" dirty="0"/>
                <a:t>1/L2</a:t>
              </a:r>
              <a:endParaRPr kumimoji="1" lang="ko-Kore-KR" altLang="en-US" sz="1200" dirty="0"/>
            </a:p>
          </p:txBody>
        </p:sp>
      </p:grpSp>
      <p:cxnSp>
        <p:nvCxnSpPr>
          <p:cNvPr id="27" name="직선 연결선 14">
            <a:extLst>
              <a:ext uri="{FF2B5EF4-FFF2-40B4-BE49-F238E27FC236}">
                <a16:creationId xmlns:a16="http://schemas.microsoft.com/office/drawing/2014/main" id="{033E4DE0-680E-CBC1-2A15-66FAE619ED27}"/>
              </a:ext>
            </a:extLst>
          </p:cNvPr>
          <p:cNvCxnSpPr/>
          <p:nvPr/>
        </p:nvCxnSpPr>
        <p:spPr>
          <a:xfrm>
            <a:off x="63500" y="2161142"/>
            <a:ext cx="12128500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2199F7C5-FF6A-0671-EB57-71ABC56C5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2161142"/>
            <a:ext cx="5149568" cy="21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A3558-4C29-2E98-7F0C-B63CD78A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하이브리드의 적용</a:t>
            </a:r>
            <a:endParaRPr kumimoji="1" lang="ko-Kore-KR" altLang="en-US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81890B2-B5B3-2C02-AB39-4D99F65B3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5789"/>
          <a:stretch/>
        </p:blipFill>
        <p:spPr bwMode="auto">
          <a:xfrm>
            <a:off x="411920" y="2975314"/>
            <a:ext cx="11030754" cy="38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5DD1E-69FF-3CFC-BF4C-509FE73E99B8}"/>
              </a:ext>
            </a:extLst>
          </p:cNvPr>
          <p:cNvSpPr txBox="1"/>
          <p:nvPr/>
        </p:nvSpPr>
        <p:spPr>
          <a:xfrm>
            <a:off x="749326" y="6650253"/>
            <a:ext cx="6098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dirty="0"/>
              <a:t>https://</a:t>
            </a:r>
            <a:r>
              <a:rPr lang="en-US" altLang="ko-Kore-KR" sz="1100" dirty="0" err="1"/>
              <a:t>www.bcg.com</a:t>
            </a:r>
            <a:r>
              <a:rPr lang="en-US" altLang="ko-Kore-KR" sz="1100" dirty="0"/>
              <a:t>/publications/2021/quantum-computing-encryption-security</a:t>
            </a:r>
            <a:endParaRPr lang="ko-Kore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1CEE-4931-CBC8-EF66-2F3110939EB7}"/>
              </a:ext>
            </a:extLst>
          </p:cNvPr>
          <p:cNvSpPr txBox="1"/>
          <p:nvPr/>
        </p:nvSpPr>
        <p:spPr>
          <a:xfrm>
            <a:off x="587044" y="1148832"/>
            <a:ext cx="116916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현재의 공개키 암호화는 </a:t>
            </a:r>
            <a:r>
              <a:rPr lang="en-US" altLang="ko-KR" dirty="0"/>
              <a:t>"</a:t>
            </a:r>
            <a:r>
              <a:rPr lang="ko-KR" altLang="en-US" b="1" dirty="0">
                <a:solidFill>
                  <a:srgbClr val="0070C0"/>
                </a:solidFill>
              </a:rPr>
              <a:t>지금 저장하고 나중에 깨기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kumimoji="1" lang="en-US" altLang="ko-KR" sz="1800" b="1" dirty="0">
                <a:solidFill>
                  <a:srgbClr val="0070C0"/>
                </a:solidFill>
              </a:rPr>
              <a:t>HNDL)</a:t>
            </a:r>
            <a:r>
              <a:rPr lang="en-US" altLang="ko-KR" dirty="0"/>
              <a:t>" </a:t>
            </a:r>
            <a:r>
              <a:rPr lang="ko-KR" altLang="en-US" dirty="0"/>
              <a:t>공격에 취약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전환 기간 동안의 후진 호환성을 위해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070C0"/>
                </a:solidFill>
                <a:effectLst/>
                <a:latin typeface="Söhne"/>
              </a:rPr>
              <a:t>암호 유연성이 보안의 빠른 변화를 관리하는 핵심이 될 것</a:t>
            </a:r>
            <a:endParaRPr lang="en-US" altLang="ko-KR" b="1" i="0" dirty="0">
              <a:solidFill>
                <a:srgbClr val="0070C0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74151"/>
                </a:solidFill>
                <a:latin typeface="+mn-ea"/>
              </a:rPr>
              <a:t> 초기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RSA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방식만을 사용하다가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시간이 지남에 따라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PQC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가 추가</a:t>
            </a:r>
            <a:endParaRPr lang="en-US" altLang="ko-KR" b="0" i="0" dirty="0">
              <a:solidFill>
                <a:srgbClr val="374151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Transition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1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PQC1, PQC2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와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RSA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가 함께 사용</a:t>
            </a:r>
            <a:endParaRPr lang="en-US" altLang="ko-KR" b="0" i="0" dirty="0">
              <a:solidFill>
                <a:srgbClr val="374151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Transition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2 :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PQC2, PQC3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와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RSA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+mn-ea"/>
              </a:rPr>
              <a:t>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동시에 사용하며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PQC1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은 이제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+mn-ea"/>
              </a:rPr>
              <a:t>레거시로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간주</a:t>
            </a:r>
            <a:endParaRPr lang="en-US" altLang="ko-KR" b="0" i="0" dirty="0">
              <a:solidFill>
                <a:srgbClr val="374151"/>
              </a:solidFill>
              <a:effectLst/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최종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+mn-ea"/>
              </a:rPr>
              <a:t>N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 </a:t>
            </a:r>
            <a:r>
              <a:rPr lang="en-US" altLang="ko-Kore-KR" b="0" i="0" dirty="0" err="1">
                <a:solidFill>
                  <a:srgbClr val="374151"/>
                </a:solidFill>
                <a:effectLst/>
                <a:latin typeface="+mn-ea"/>
              </a:rPr>
              <a:t>PQCm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과 </a:t>
            </a:r>
            <a:r>
              <a:rPr lang="en-US" altLang="ko-Kore-KR" b="0" i="0" dirty="0" err="1">
                <a:solidFill>
                  <a:srgbClr val="374151"/>
                </a:solidFill>
                <a:effectLst/>
                <a:latin typeface="+mn-ea"/>
              </a:rPr>
              <a:t>PQCn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만이 사용</a:t>
            </a:r>
          </a:p>
        </p:txBody>
      </p:sp>
    </p:spTree>
    <p:extLst>
      <p:ext uri="{BB962C8B-B14F-4D97-AF65-F5344CB8AC3E}">
        <p14:creationId xmlns:p14="http://schemas.microsoft.com/office/powerpoint/2010/main" val="67848573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2336</Words>
  <Application>Microsoft Macintosh PowerPoint</Application>
  <PresentationFormat>와이드스크린</PresentationFormat>
  <Paragraphs>681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Söhne</vt:lpstr>
      <vt:lpstr>Arial</vt:lpstr>
      <vt:lpstr>Cambria Math</vt:lpstr>
      <vt:lpstr>Helvetica</vt:lpstr>
      <vt:lpstr>Open Sans</vt:lpstr>
      <vt:lpstr>Wingdings</vt:lpstr>
      <vt:lpstr>CryptoCraft 테마</vt:lpstr>
      <vt:lpstr>제목 테마</vt:lpstr>
      <vt:lpstr>TLS 1.3과 IKEv2에서의  PQC 알고리즘의 성능 평가</vt:lpstr>
      <vt:lpstr> Legacy 암호의 PQC로의 전환</vt:lpstr>
      <vt:lpstr> PQC로의 전환 선두주자인 미국의 입장</vt:lpstr>
      <vt:lpstr> 양자 내성 암호 전환 지연에 따른 (실질적) 보안 위협</vt:lpstr>
      <vt:lpstr> 시뮬레이션 환경 TLS 1.3 PQC 전환 분석</vt:lpstr>
      <vt:lpstr> 하이브리드 키 교환</vt:lpstr>
      <vt:lpstr> PQC 하이브리드 키 설정</vt:lpstr>
      <vt:lpstr> 네트워크 환경에서의 KEM &amp; DSA 테스트 결과</vt:lpstr>
      <vt:lpstr> 하이브리드의 적용</vt:lpstr>
      <vt:lpstr> LEGACY에서 PQC로 바로 전환 vs 하이브리드 전환</vt:lpstr>
      <vt:lpstr> IKEv2 (Internet Key Exchange version 2)</vt:lpstr>
      <vt:lpstr> Multiple Key Exchanges</vt:lpstr>
      <vt:lpstr> IKEv2 프로토콜 상에서의 KEM &amp; DSA 성능 비교</vt:lpstr>
      <vt:lpstr> TLS 1.3과 IKEv2의 PQC 적용</vt:lpstr>
      <vt:lpstr>PowerPoint 프레젠테이션</vt:lpstr>
      <vt:lpstr> NIST PQC KEM – 성능 비교 (키/암호문 길이)</vt:lpstr>
      <vt:lpstr> NIST PQC KEM – 연산 성능 비교</vt:lpstr>
      <vt:lpstr> NIST PQC KEM – Stack 사용량 비교</vt:lpstr>
      <vt:lpstr> NIST PQC DSA – 성능 비교(키/서명 길이)</vt:lpstr>
      <vt:lpstr> NIST PQC DSA – 연산 성능 비교</vt:lpstr>
      <vt:lpstr> NIST PQC DSA – Stack 사용량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69</cp:revision>
  <dcterms:created xsi:type="dcterms:W3CDTF">2019-03-05T04:29:07Z</dcterms:created>
  <dcterms:modified xsi:type="dcterms:W3CDTF">2023-12-02T01:39:39Z</dcterms:modified>
</cp:coreProperties>
</file>